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22"/>
  </p:notesMasterIdLst>
  <p:sldIdLst>
    <p:sldId id="256" r:id="rId2"/>
    <p:sldId id="341" r:id="rId3"/>
    <p:sldId id="342" r:id="rId4"/>
    <p:sldId id="356" r:id="rId5"/>
    <p:sldId id="386" r:id="rId6"/>
    <p:sldId id="396" r:id="rId7"/>
    <p:sldId id="387" r:id="rId8"/>
    <p:sldId id="381" r:id="rId9"/>
    <p:sldId id="402" r:id="rId10"/>
    <p:sldId id="390" r:id="rId11"/>
    <p:sldId id="401" r:id="rId12"/>
    <p:sldId id="414" r:id="rId13"/>
    <p:sldId id="403" r:id="rId14"/>
    <p:sldId id="404" r:id="rId15"/>
    <p:sldId id="299" r:id="rId16"/>
    <p:sldId id="405" r:id="rId17"/>
    <p:sldId id="302" r:id="rId18"/>
    <p:sldId id="388" r:id="rId19"/>
    <p:sldId id="406" r:id="rId20"/>
    <p:sldId id="398" r:id="rId21"/>
    <p:sldId id="400" r:id="rId22"/>
    <p:sldId id="311" r:id="rId23"/>
    <p:sldId id="306" r:id="rId24"/>
    <p:sldId id="407" r:id="rId25"/>
    <p:sldId id="312" r:id="rId26"/>
    <p:sldId id="408" r:id="rId27"/>
    <p:sldId id="349" r:id="rId28"/>
    <p:sldId id="359" r:id="rId29"/>
    <p:sldId id="358" r:id="rId30"/>
    <p:sldId id="351" r:id="rId31"/>
    <p:sldId id="352" r:id="rId32"/>
    <p:sldId id="353" r:id="rId33"/>
    <p:sldId id="355" r:id="rId34"/>
    <p:sldId id="409" r:id="rId35"/>
    <p:sldId id="288" r:id="rId36"/>
    <p:sldId id="410" r:id="rId37"/>
    <p:sldId id="411" r:id="rId38"/>
    <p:sldId id="412" r:id="rId39"/>
    <p:sldId id="344" r:id="rId40"/>
    <p:sldId id="345" r:id="rId41"/>
    <p:sldId id="346" r:id="rId42"/>
    <p:sldId id="413" r:id="rId43"/>
    <p:sldId id="261" r:id="rId44"/>
    <p:sldId id="260" r:id="rId45"/>
    <p:sldId id="257" r:id="rId46"/>
    <p:sldId id="258" r:id="rId47"/>
    <p:sldId id="259" r:id="rId48"/>
    <p:sldId id="270" r:id="rId49"/>
    <p:sldId id="264" r:id="rId50"/>
    <p:sldId id="271" r:id="rId51"/>
    <p:sldId id="263" r:id="rId52"/>
    <p:sldId id="265" r:id="rId53"/>
    <p:sldId id="269" r:id="rId54"/>
    <p:sldId id="266" r:id="rId55"/>
    <p:sldId id="272" r:id="rId56"/>
    <p:sldId id="340" r:id="rId57"/>
    <p:sldId id="274" r:id="rId58"/>
    <p:sldId id="273" r:id="rId59"/>
    <p:sldId id="278" r:id="rId60"/>
    <p:sldId id="280" r:id="rId61"/>
    <p:sldId id="333" r:id="rId62"/>
    <p:sldId id="277" r:id="rId63"/>
    <p:sldId id="279" r:id="rId64"/>
    <p:sldId id="275" r:id="rId65"/>
    <p:sldId id="284" r:id="rId66"/>
    <p:sldId id="285" r:id="rId67"/>
    <p:sldId id="286" r:id="rId68"/>
    <p:sldId id="287" r:id="rId69"/>
    <p:sldId id="289" r:id="rId70"/>
    <p:sldId id="334" r:id="rId71"/>
    <p:sldId id="335" r:id="rId72"/>
    <p:sldId id="290" r:id="rId73"/>
    <p:sldId id="291" r:id="rId74"/>
    <p:sldId id="292" r:id="rId75"/>
    <p:sldId id="293" r:id="rId76"/>
    <p:sldId id="336" r:id="rId77"/>
    <p:sldId id="294" r:id="rId78"/>
    <p:sldId id="295" r:id="rId79"/>
    <p:sldId id="297" r:id="rId80"/>
    <p:sldId id="298" r:id="rId81"/>
    <p:sldId id="300" r:id="rId82"/>
    <p:sldId id="301" r:id="rId83"/>
    <p:sldId id="303" r:id="rId84"/>
    <p:sldId id="304" r:id="rId85"/>
    <p:sldId id="305" r:id="rId86"/>
    <p:sldId id="307" r:id="rId87"/>
    <p:sldId id="308" r:id="rId88"/>
    <p:sldId id="309" r:id="rId89"/>
    <p:sldId id="310" r:id="rId90"/>
    <p:sldId id="313" r:id="rId91"/>
    <p:sldId id="327" r:id="rId92"/>
    <p:sldId id="314" r:id="rId93"/>
    <p:sldId id="337" r:id="rId94"/>
    <p:sldId id="338" r:id="rId95"/>
    <p:sldId id="339" r:id="rId96"/>
    <p:sldId id="319" r:id="rId97"/>
    <p:sldId id="320" r:id="rId98"/>
    <p:sldId id="329" r:id="rId99"/>
    <p:sldId id="330" r:id="rId100"/>
    <p:sldId id="322" r:id="rId101"/>
    <p:sldId id="415" r:id="rId102"/>
    <p:sldId id="416" r:id="rId103"/>
    <p:sldId id="417" r:id="rId104"/>
    <p:sldId id="420" r:id="rId105"/>
    <p:sldId id="421" r:id="rId106"/>
    <p:sldId id="422" r:id="rId107"/>
    <p:sldId id="418" r:id="rId108"/>
    <p:sldId id="423" r:id="rId109"/>
    <p:sldId id="424" r:id="rId110"/>
    <p:sldId id="425" r:id="rId111"/>
    <p:sldId id="426" r:id="rId112"/>
    <p:sldId id="427" r:id="rId113"/>
    <p:sldId id="428" r:id="rId114"/>
    <p:sldId id="431" r:id="rId115"/>
    <p:sldId id="429" r:id="rId116"/>
    <p:sldId id="432" r:id="rId117"/>
    <p:sldId id="434" r:id="rId118"/>
    <p:sldId id="430" r:id="rId119"/>
    <p:sldId id="433" r:id="rId120"/>
    <p:sldId id="326" r:id="rId12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2"/>
    <p:restoredTop sz="93607"/>
  </p:normalViewPr>
  <p:slideViewPr>
    <p:cSldViewPr>
      <p:cViewPr varScale="1">
        <p:scale>
          <a:sx n="94" d="100"/>
          <a:sy n="94" d="100"/>
        </p:scale>
        <p:origin x="184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-356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24/09/21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85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D7DEF-C37B-B748-A244-1EC5FF0C82D3}" type="slidenum">
              <a:rPr lang="en-US" sz="1200">
                <a:latin typeface="Times New Roman" charset="0"/>
              </a:rPr>
              <a:pPr/>
              <a:t>97</a:t>
            </a:fld>
            <a:endParaRPr lang="en-US" sz="120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E4B428-3D04-014D-8EEF-AF9131895F93}" type="slidenum">
              <a:rPr lang="en-US" sz="1200">
                <a:latin typeface="Times New Roman" charset="0"/>
              </a:rPr>
              <a:pPr/>
              <a:t>100</a:t>
            </a:fld>
            <a:endParaRPr lang="en-US" sz="120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101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9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12354B-C32C-3E44-9516-97DB9D490ABA}" type="slidenum">
              <a:rPr lang="en-US" sz="1200">
                <a:latin typeface="Times New Roman" charset="0"/>
              </a:rPr>
              <a:pPr/>
              <a:t>120</a:t>
            </a:fld>
            <a:endParaRPr lang="en-US" sz="12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4163344-9839-FC48-A0AE-EC7B457773EE}" type="slidenum">
              <a:rPr lang="en-US" sz="1200">
                <a:latin typeface="Times New Roman" charset="0"/>
              </a:rPr>
              <a:pPr/>
              <a:t>86</a:t>
            </a:fld>
            <a:endParaRPr lang="en-US" sz="120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5551D58-B3EE-A74C-9822-D6573A2AA8E8}" type="slidenum">
              <a:rPr lang="en-US" sz="1200">
                <a:latin typeface="Times New Roman" charset="0"/>
              </a:rPr>
              <a:pPr/>
              <a:t>87</a:t>
            </a:fld>
            <a:endParaRPr lang="en-US" sz="120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3A7335-9E0F-2145-A1F1-1B40BC30437A}" type="slidenum">
              <a:rPr lang="en-US" sz="1200">
                <a:latin typeface="Times New Roman" charset="0"/>
              </a:rPr>
              <a:pPr/>
              <a:t>88</a:t>
            </a:fld>
            <a:endParaRPr lang="en-US" sz="120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0583C81-91F6-844A-9790-6807AE7AE3BB}" type="slidenum">
              <a:rPr lang="en-US" sz="1200">
                <a:latin typeface="Times New Roman" charset="0"/>
              </a:rPr>
              <a:pPr/>
              <a:t>89</a:t>
            </a:fld>
            <a:endParaRPr lang="en-US" sz="1200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90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91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D589BE-F165-1840-8D6C-0DDBEAD3B40B}" type="slidenum">
              <a:rPr lang="en-US" sz="1200">
                <a:latin typeface="Times New Roman" charset="0"/>
              </a:rPr>
              <a:pPr/>
              <a:t>92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60C9840-AF57-424A-8048-2CA8090C135D}" type="slidenum">
              <a:rPr lang="en-US" sz="1200">
                <a:latin typeface="Times New Roman" charset="0"/>
              </a:rPr>
              <a:pPr/>
              <a:t>96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3600450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22313" y="4406900"/>
            <a:ext cx="8421687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4752218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 dirty="0"/>
          </a:p>
        </p:txBody>
      </p:sp>
      <p:pic>
        <p:nvPicPr>
          <p:cNvPr id="7" name="Picture 6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Object Oriented</a:t>
            </a:r>
            <a:endParaRPr lang="it-IT" dirty="0"/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300" dirty="0"/>
              <a:t>Since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attributes are usually encapsulated</a:t>
            </a:r>
            <a:r>
              <a:rPr lang="en-US" sz="2300" dirty="0">
                <a:solidFill>
                  <a:srgbClr val="E46C0A"/>
                </a:solidFill>
              </a:rPr>
              <a:t>, </a:t>
            </a:r>
            <a:r>
              <a:rPr lang="en-US" sz="2300" dirty="0"/>
              <a:t>methods for reading and writing them are useful. These methods are called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getters</a:t>
            </a:r>
            <a:r>
              <a:rPr lang="en-US" sz="2300" dirty="0"/>
              <a:t> and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setters</a:t>
            </a:r>
            <a:r>
              <a:rPr lang="en-US" sz="2300" dirty="0"/>
              <a:t>.</a:t>
            </a:r>
          </a:p>
          <a:p>
            <a:r>
              <a:rPr lang="en-US" sz="2300" dirty="0"/>
              <a:t>It is worth noting that, for reducing the number of errors, </a:t>
            </a:r>
            <a:r>
              <a:rPr lang="en-US" sz="2300" dirty="0">
                <a:solidFill>
                  <a:srgbClr val="E46C0A"/>
                </a:solidFill>
              </a:rPr>
              <a:t>using the same name for method parameters and class attributes is a good practice!</a:t>
            </a:r>
          </a:p>
          <a:p>
            <a:r>
              <a:rPr lang="en-US" sz="2300" i="1" dirty="0"/>
              <a:t>Can be automatically generated in major IDEs</a:t>
            </a:r>
            <a:endParaRPr lang="en-US" sz="23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public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/>
                <a:cs typeface="Consolas"/>
              </a:rPr>
              <a:t>get</a:t>
            </a:r>
            <a:r>
              <a:rPr lang="en-US" sz="2000" dirty="0" err="1"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	return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public void </a:t>
            </a:r>
            <a:r>
              <a:rPr lang="en-US" sz="2000" dirty="0" err="1">
                <a:solidFill>
                  <a:srgbClr val="FF0000"/>
                </a:solidFill>
                <a:latin typeface="Consolas"/>
                <a:cs typeface="Consolas"/>
              </a:rPr>
              <a:t>set</a:t>
            </a:r>
            <a:r>
              <a:rPr lang="en-US" sz="2000" dirty="0" err="1"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	</a:t>
            </a:r>
            <a:r>
              <a:rPr lang="en-US" sz="2000" dirty="0" err="1">
                <a:latin typeface="Consolas"/>
                <a:cs typeface="Consolas"/>
              </a:rPr>
              <a:t>this.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}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160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6C51392-1779-B24F-9CB9-E40C7BA8859F}" type="slidenum">
              <a:rPr lang="en-US" sz="1400">
                <a:latin typeface="Arial" charset="0"/>
              </a:rPr>
              <a:pPr/>
              <a:t>100</a:t>
            </a:fld>
            <a:endParaRPr lang="en-US" sz="1400">
              <a:latin typeface="Arial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72390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 charset="0"/>
              </a:rPr>
              <a:t>Interfaces and </a:t>
            </a:r>
            <a:r>
              <a:rPr lang="en-US" dirty="0" err="1">
                <a:solidFill>
                  <a:schemeClr val="tx1"/>
                </a:solidFill>
                <a:latin typeface="Trebuchet MS" charset="0"/>
              </a:rPr>
              <a:t>instanceof</a:t>
            </a:r>
            <a:endParaRPr lang="en-US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305800" cy="5181600"/>
          </a:xfrm>
        </p:spPr>
        <p:txBody>
          <a:bodyPr/>
          <a:lstStyle/>
          <a:p>
            <a:pPr eaLnBrk="1" hangingPunct="1"/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instanceof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a keyword that tells you whether a variable </a:t>
            </a:r>
            <a:br>
              <a:rPr lang="en-US" sz="2400" dirty="0">
                <a:latin typeface="Calibri"/>
                <a:cs typeface="Calibri"/>
              </a:rPr>
            </a:b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altLang="ja-JP" sz="2400" dirty="0">
                <a:latin typeface="Calibri"/>
                <a:cs typeface="Calibri"/>
              </a:rPr>
              <a:t>is a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altLang="ja-JP" sz="2400" dirty="0">
                <a:latin typeface="Calibri"/>
                <a:cs typeface="Calibri"/>
              </a:rPr>
              <a:t> member of a class or interface</a:t>
            </a:r>
          </a:p>
          <a:p>
            <a:pPr eaLnBrk="1" hangingPunct="1"/>
            <a:r>
              <a:rPr lang="en-US" altLang="ja-JP" sz="2400" dirty="0">
                <a:latin typeface="Calibri"/>
                <a:cs typeface="Calibri"/>
              </a:rPr>
              <a:t>Membership of a class or interfaces can be translated with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“has its methods implemented”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endParaRPr lang="en-US" sz="1600" dirty="0">
              <a:latin typeface="Courier"/>
              <a:cs typeface="Courier"/>
            </a:endParaRP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class Dog extends Animal implements Pet {...} 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Dog </a:t>
            </a: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latin typeface="Consolas"/>
                <a:cs typeface="Consolas"/>
              </a:rPr>
              <a:t> = new Dog();						 </a:t>
            </a:r>
            <a:br>
              <a:rPr lang="en-US" sz="2000" dirty="0">
                <a:latin typeface="Consolas"/>
                <a:cs typeface="Consolas"/>
              </a:rPr>
            </a:br>
            <a:endParaRPr lang="en-US" sz="2000" dirty="0">
              <a:latin typeface="Consolas"/>
              <a:cs typeface="Consolas"/>
            </a:endParaRP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Dog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		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Animal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Pet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   //OK!</a:t>
            </a:r>
          </a:p>
        </p:txBody>
      </p:sp>
    </p:spTree>
    <p:extLst>
      <p:ext uri="{BB962C8B-B14F-4D97-AF65-F5344CB8AC3E}">
        <p14:creationId xmlns:p14="http://schemas.microsoft.com/office/powerpoint/2010/main" val="10265894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Modelling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Object 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7725264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0E3E-EE5D-684C-99DE-B5B07C22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Waterfall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43559-C3CC-2B4F-A2BF-28D0582B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741832"/>
            <a:ext cx="8229600" cy="42426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59928-0DA5-C14C-ACB3-945FFCA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74396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15FE-26E6-834D-9F3D-6E0046F9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Software life-cycle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6D66-F9AC-D547-A4C5-728D476F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103</a:t>
            </a:fld>
            <a:endParaRPr lang="it-I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A820A-BF16-AB4D-8C43-7E02CD65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" y="1484784"/>
            <a:ext cx="8871594" cy="4435797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0559956-220B-7142-80D4-4A29C3C1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1511365"/>
            <a:ext cx="3548674" cy="29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81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904A-9C74-DA4E-9A8E-BEAB44CB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Failure rates of software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45EA9-0A9E-DB40-B7A2-306B0F90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68" y="1600200"/>
            <a:ext cx="77116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CA47-41F1-A144-B240-5C760A1B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46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1BA2D-A8A1-5A4C-87F2-979D02C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Root causes of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22BAE-BFB2-084D-B9BC-6550F2019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GB" dirty="0">
                <a:solidFill>
                  <a:srgbClr val="00B0F0"/>
                </a:solidFill>
              </a:rPr>
              <a:t>Lack of user participation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Changing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Badly defined system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Unrealistic or unarticulated project goals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Lack of Stakeholder involvement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Unmanaged risks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Poor communication among customers, developers, and users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Use of immature technology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Inability to handle the project’s complexity</a:t>
            </a:r>
          </a:p>
          <a:p>
            <a:pPr fontAlgn="base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Sloppy development practices</a:t>
            </a:r>
          </a:p>
          <a:p>
            <a:pPr fontAlgn="base"/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A7909F-9ECF-A34B-B4C0-19DE10BDD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GB" dirty="0"/>
              <a:t>Poor project management</a:t>
            </a:r>
          </a:p>
          <a:p>
            <a:pPr fontAlgn="base"/>
            <a:r>
              <a:rPr lang="en-GB" dirty="0"/>
              <a:t>Poor reporting of the project’s status</a:t>
            </a:r>
          </a:p>
          <a:p>
            <a:pPr fontAlgn="base"/>
            <a:r>
              <a:rPr lang="en-GB" dirty="0"/>
              <a:t>Inaccurate estimates of needed resources</a:t>
            </a:r>
          </a:p>
          <a:p>
            <a:pPr fontAlgn="base"/>
            <a:r>
              <a:rPr lang="en-GB" dirty="0"/>
              <a:t>Commercial pressures</a:t>
            </a:r>
          </a:p>
          <a:p>
            <a:pPr fontAlgn="base"/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434F-D8F8-2742-BF48-B60E6201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632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D0948-AE7A-FB49-8390-F0415F71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 what?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A25E4B-3BEB-7049-9402-78847293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  <a:p>
            <a:pPr lvl="1"/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RUP, SCRUM, Extreme Programming</a:t>
            </a:r>
          </a:p>
          <a:p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</a:p>
          <a:p>
            <a:pPr lvl="1"/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20C4-8F63-3F47-8475-1890408F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64679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224C-D343-684C-A363-77ACC2E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5A746-7329-E647-A320-A9C3C86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729581"/>
            <a:ext cx="762000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5E342-FB36-E048-8890-3AD48D54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1484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4749-608F-F245-9B9B-E0CDBAD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8D079-5580-2D43-8DA2-92AF2971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UML</a:t>
            </a:r>
            <a:r>
              <a:rPr lang="en-GB" dirty="0"/>
              <a:t> stands for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Unified </a:t>
            </a:r>
            <a:r>
              <a:rPr lang="en-GB" i="1" dirty="0" err="1">
                <a:solidFill>
                  <a:schemeClr val="accent6">
                    <a:lumMod val="75000"/>
                  </a:schemeClr>
                </a:solidFill>
              </a:rPr>
              <a:t>Modeling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 Language</a:t>
            </a:r>
          </a:p>
          <a:p>
            <a:pPr lvl="1"/>
            <a:r>
              <a:rPr lang="en-GB" dirty="0"/>
              <a:t>Language: express idea, not a methodology</a:t>
            </a:r>
          </a:p>
          <a:p>
            <a:pPr lvl="1"/>
            <a:r>
              <a:rPr lang="en-GB" dirty="0" err="1"/>
              <a:t>Modeling</a:t>
            </a:r>
            <a:r>
              <a:rPr lang="en-GB" dirty="0"/>
              <a:t>: Describing a software system at a high level of abstraction</a:t>
            </a:r>
          </a:p>
          <a:p>
            <a:pPr lvl="1"/>
            <a:r>
              <a:rPr lang="en-GB" dirty="0"/>
              <a:t>Unified: UML has become a world standard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90F53-9A49-5041-881F-6EB7C5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4665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C164-016C-4841-97CB-FAE2F345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3726-0170-2345-836A-66824144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a industry-standard graphical language for specifying, visualizing, constructing, and documenting the artifacts of software systems</a:t>
            </a:r>
          </a:p>
          <a:p>
            <a:r>
              <a:rPr lang="en-GB" dirty="0"/>
              <a:t>UML uses mostly graphical notations to express the OO analysis and design of software projects.  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Simplifies the complex process of software design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28D5-AF26-BA40-8897-8C524F8B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177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197A-C0A4-C441-833D-2EC3C394E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handy to obtain a textual representation from objects.</a:t>
            </a:r>
          </a:p>
          <a:p>
            <a:r>
              <a:rPr lang="en-GB" dirty="0"/>
              <a:t>In order to provide objects with this feature the method </a:t>
            </a:r>
            <a:r>
              <a:rPr lang="en-GB" i="1" dirty="0"/>
              <a:t>String </a:t>
            </a:r>
            <a:r>
              <a:rPr lang="en-GB" i="1" dirty="0" err="1"/>
              <a:t>toString</a:t>
            </a:r>
            <a:r>
              <a:rPr lang="en-GB" i="1" dirty="0"/>
              <a:t>() </a:t>
            </a:r>
            <a:r>
              <a:rPr lang="en-GB" dirty="0"/>
              <a:t>have to be implemented.</a:t>
            </a:r>
          </a:p>
          <a:p>
            <a:r>
              <a:rPr lang="en-US" i="1" dirty="0"/>
              <a:t>Can be automatically generated in major IDEs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71218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D90-EDD8-6447-939A-64D5818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E14C-D92F-7F4F-802E-3A4F482F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graphical notation</a:t>
            </a:r>
            <a:r>
              <a:rPr lang="en-GB" dirty="0"/>
              <a:t>: more clearly than natural language (imprecise) and code (too detailed).</a:t>
            </a:r>
          </a:p>
          <a:p>
            <a:r>
              <a:rPr lang="en-GB" dirty="0"/>
              <a:t>Help acquire 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overall view of a system</a:t>
            </a:r>
            <a:r>
              <a:rPr lang="en-GB" dirty="0"/>
              <a:t>.</a:t>
            </a:r>
          </a:p>
          <a:p>
            <a:r>
              <a:rPr lang="en-GB" dirty="0"/>
              <a:t>UML is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not dependent on any one language or technology</a:t>
            </a:r>
            <a:r>
              <a:rPr lang="en-GB" dirty="0"/>
              <a:t>.</a:t>
            </a:r>
          </a:p>
          <a:p>
            <a:r>
              <a:rPr lang="en-GB" dirty="0"/>
              <a:t>UML moves us from fragmentation to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standardization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2794-6B91-1645-9FCD-6D2D58C2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0212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C2A-71FA-024C-9668-CFB480E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FD18F-CAA2-3644-B798-B0A79D6D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668" y="1535269"/>
            <a:ext cx="5868652" cy="53227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F4323-AC11-3848-8D96-7D5A395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5004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0EF-386E-9444-9C33-DACBF903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CE6D-F8FF-3141-A46D-EC63D7C4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class diagram depicts classes and their interrelationships</a:t>
            </a:r>
          </a:p>
          <a:p>
            <a:r>
              <a:rPr lang="en-GB" dirty="0"/>
              <a:t>Used for describing the internal structure of a software system </a:t>
            </a:r>
          </a:p>
          <a:p>
            <a:r>
              <a:rPr lang="en-GB" dirty="0"/>
              <a:t>Provide a conceptual model of the system in terms of entities and their relationships</a:t>
            </a:r>
          </a:p>
          <a:p>
            <a:r>
              <a:rPr lang="en-GB" dirty="0"/>
              <a:t>Detailed class diagrams are used for developers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25D42-8FDF-4842-A396-FB6E6FE7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69249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2391E-C8DC-714F-A9C3-EB1C7CFDA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org.nbicocchi.oopinheritance.car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Car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Car(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 …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113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14171-D2EA-CC48-9A85-14CD2CB57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939131"/>
            <a:ext cx="4038600" cy="3848100"/>
          </a:xfrm>
        </p:spPr>
      </p:pic>
    </p:spTree>
    <p:extLst>
      <p:ext uri="{BB962C8B-B14F-4D97-AF65-F5344CB8AC3E}">
        <p14:creationId xmlns:p14="http://schemas.microsoft.com/office/powerpoint/2010/main" val="228410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Hierachy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7D70E-1FF0-C946-A6B1-F6BE2A3915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super(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{…}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114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6CE9AA-7528-6F4E-87D5-6BC8C53F2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550" y="1602581"/>
            <a:ext cx="3009900" cy="4521200"/>
          </a:xfrm>
        </p:spPr>
      </p:pic>
    </p:spTree>
    <p:extLst>
      <p:ext uri="{BB962C8B-B14F-4D97-AF65-F5344CB8AC3E}">
        <p14:creationId xmlns:p14="http://schemas.microsoft.com/office/powerpoint/2010/main" val="237060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Abstract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DE58D-D75D-B04C-9DF2-2D72F8E21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class Shape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"Black";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filled;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. . .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getArea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getPerimeter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T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115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B92BD-F00B-6B45-97F4-3F64FE49C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3400" y="1602581"/>
            <a:ext cx="2108200" cy="4521200"/>
          </a:xfrm>
        </p:spPr>
      </p:pic>
    </p:spTree>
    <p:extLst>
      <p:ext uri="{BB962C8B-B14F-4D97-AF65-F5344CB8AC3E}">
        <p14:creationId xmlns:p14="http://schemas.microsoft.com/office/powerpoint/2010/main" val="4255544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List&lt;Order&gt; orders;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ID, List&lt;Order&gt; orders)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this.orders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orders;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116</a:t>
            </a:fld>
            <a:endParaRPr lang="it-IT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9DF9AD-8E88-8744-A8E8-2C6B904EF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550" y="1837531"/>
            <a:ext cx="4025900" cy="4051300"/>
          </a:xfrm>
        </p:spPr>
      </p:pic>
    </p:spTree>
    <p:extLst>
      <p:ext uri="{BB962C8B-B14F-4D97-AF65-F5344CB8AC3E}">
        <p14:creationId xmlns:p14="http://schemas.microsoft.com/office/powerpoint/2010/main" val="33745807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Customer customer;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quantity, Customer customer)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this.customer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customer;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117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F05DD-1B30-3340-87D1-BCE07229D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408" y="1600200"/>
            <a:ext cx="346418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5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Interfaces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98327-DC81-9647-8778-2C8696C4E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Movable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implements Movable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	y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y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118</a:t>
            </a:fld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E8B090-44EC-0A45-89D0-E616CB4EA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850" y="1602581"/>
            <a:ext cx="3035300" cy="4521200"/>
          </a:xfrm>
        </p:spPr>
      </p:pic>
    </p:spTree>
    <p:extLst>
      <p:ext uri="{BB962C8B-B14F-4D97-AF65-F5344CB8AC3E}">
        <p14:creationId xmlns:p14="http://schemas.microsoft.com/office/powerpoint/2010/main" val="28197143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 complete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7960D-40E8-924F-9A87-CE9E1B9E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1467312"/>
            <a:ext cx="5256584" cy="52999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76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C54607-52BA-E340-8316-3B072BCE2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org.nbicocchi.localmods.Point@3cd1a2f1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201DF-E27E-AE41-A43B-19600392C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org.nbicocchi.localmods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"Point{" +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"x=" + x +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", y=" + y +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'}';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Point{x=2, y=3}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2214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CF07842-FE8F-024A-80A1-7455D66E18B9}" type="slidenum">
              <a:rPr lang="en-US" sz="1400">
                <a:latin typeface="Arial" charset="0"/>
              </a:rPr>
              <a:pPr/>
              <a:t>120</a:t>
            </a:fld>
            <a:endParaRPr lang="en-US" sz="1400">
              <a:latin typeface="Arial" charset="0"/>
            </a:endParaRPr>
          </a:p>
        </p:txBody>
      </p:sp>
      <p:sp>
        <p:nvSpPr>
          <p:cNvPr id="58371" name="TextBox 1"/>
          <p:cNvSpPr txBox="1">
            <a:spLocks noChangeArrowheads="1"/>
          </p:cNvSpPr>
          <p:nvPr/>
        </p:nvSpPr>
        <p:spPr bwMode="auto">
          <a:xfrm>
            <a:off x="762000" y="1828800"/>
            <a:ext cx="75438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i="1" dirty="0"/>
              <a:t>Complexity has nothing to do with intelligence, simplicity does.</a:t>
            </a:r>
          </a:p>
          <a:p>
            <a:r>
              <a:rPr lang="en-US" i="1" dirty="0"/>
              <a:t>                                                                  — Larry </a:t>
            </a:r>
            <a:r>
              <a:rPr lang="en-US" i="1" dirty="0" err="1"/>
              <a:t>Bossidy</a:t>
            </a:r>
            <a:endParaRPr lang="en-US" i="1" dirty="0"/>
          </a:p>
          <a:p>
            <a:pPr algn="r"/>
            <a:r>
              <a:rPr lang="en-US" sz="1800" i="1" dirty="0"/>
              <a:t>Ex CEO Honeywell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Perfection is achieved, not when there is nothing more to add, but when there is nothing left to take away.</a:t>
            </a:r>
          </a:p>
          <a:p>
            <a:endParaRPr lang="en-US" i="1" dirty="0"/>
          </a:p>
          <a:p>
            <a:r>
              <a:rPr lang="en-US" i="1" dirty="0"/>
              <a:t>                                                 — Antoine de Saint </a:t>
            </a:r>
            <a:r>
              <a:rPr lang="en-US" i="1" dirty="0" err="1"/>
              <a:t>Exupery</a:t>
            </a:r>
            <a:endParaRPr lang="en-US" i="1" dirty="0"/>
          </a:p>
          <a:p>
            <a:pPr algn="r"/>
            <a:r>
              <a:rPr lang="en-US" sz="1800" i="1" dirty="0" err="1"/>
              <a:t>Scrittore</a:t>
            </a:r>
            <a:r>
              <a:rPr lang="en-US" sz="1800" i="1" dirty="0"/>
              <a:t>, </a:t>
            </a:r>
            <a:r>
              <a:rPr lang="en-US" sz="1800" i="1" dirty="0" err="1"/>
              <a:t>aviatore</a:t>
            </a:r>
            <a:r>
              <a:rPr lang="en-US" sz="1800" i="1" dirty="0"/>
              <a:t> </a:t>
            </a:r>
            <a:r>
              <a:rPr lang="en-US" sz="1800" i="1" dirty="0" err="1"/>
              <a:t>francese</a:t>
            </a:r>
            <a:endParaRPr lang="en-US" sz="1800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5417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525963"/>
          </a:xfrm>
        </p:spPr>
        <p:txBody>
          <a:bodyPr>
            <a:normAutofit/>
          </a:bodyPr>
          <a:lstStyle/>
          <a:p>
            <a:r>
              <a:rPr lang="en-US" dirty="0"/>
              <a:t>Methods may have parameters </a:t>
            </a:r>
            <a:endParaRPr lang="en-US" dirty="0">
              <a:latin typeface="Wingdings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Inside a Java class there may be methods with the same name but different signatures </a:t>
            </a:r>
          </a:p>
          <a:p>
            <a:r>
              <a:rPr lang="en-US" dirty="0"/>
              <a:t>A signature is made by: </a:t>
            </a:r>
          </a:p>
          <a:p>
            <a:pPr lvl="1"/>
            <a:r>
              <a:rPr lang="en-US" dirty="0"/>
              <a:t>Method name </a:t>
            </a:r>
          </a:p>
          <a:p>
            <a:pPr lvl="1"/>
            <a:r>
              <a:rPr lang="en-US" dirty="0"/>
              <a:t>Ordered list of parameters types </a:t>
            </a:r>
          </a:p>
          <a:p>
            <a:r>
              <a:rPr lang="en-US" dirty="0"/>
              <a:t>The method whose parameters types list matches, is then executed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447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C2F44-27D5-224C-A6BC-BF656C257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(5, "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"));  // 8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", 5));  // 15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8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 is identified by:</a:t>
            </a:r>
          </a:p>
          <a:p>
            <a:pPr lvl="1"/>
            <a:r>
              <a:rPr lang="en-US" dirty="0"/>
              <a:t>Its </a:t>
            </a:r>
            <a:r>
              <a:rPr lang="en-US" dirty="0">
                <a:solidFill>
                  <a:srgbClr val="E46C0A"/>
                </a:solidFill>
              </a:rPr>
              <a:t>class</a:t>
            </a:r>
            <a:r>
              <a:rPr lang="en-US" dirty="0"/>
              <a:t>, which defines its structure in terms of </a:t>
            </a:r>
            <a:r>
              <a:rPr lang="en-US" dirty="0">
                <a:solidFill>
                  <a:srgbClr val="E46C0A"/>
                </a:solidFill>
              </a:rPr>
              <a:t>attributes</a:t>
            </a:r>
            <a:r>
              <a:rPr lang="en-US" dirty="0"/>
              <a:t> and </a:t>
            </a:r>
            <a:r>
              <a:rPr lang="en-US" dirty="0">
                <a:solidFill>
                  <a:srgbClr val="E46C0A"/>
                </a:solidFill>
              </a:rPr>
              <a:t>methods</a:t>
            </a:r>
          </a:p>
          <a:p>
            <a:pPr lvl="1"/>
            <a:r>
              <a:rPr lang="en-US" dirty="0"/>
              <a:t>Its </a:t>
            </a:r>
            <a:r>
              <a:rPr lang="en-US" dirty="0">
                <a:solidFill>
                  <a:srgbClr val="E46C0A"/>
                </a:solidFill>
              </a:rPr>
              <a:t>state</a:t>
            </a:r>
            <a:r>
              <a:rPr lang="en-US" dirty="0"/>
              <a:t> (attributes values) </a:t>
            </a:r>
          </a:p>
          <a:p>
            <a:pPr lvl="1"/>
            <a:r>
              <a:rPr lang="en-US" dirty="0"/>
              <a:t>Its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id </a:t>
            </a:r>
            <a:r>
              <a:rPr lang="en-US" dirty="0"/>
              <a:t>(unique identifier) </a:t>
            </a:r>
          </a:p>
          <a:p>
            <a:pPr lvl="2"/>
            <a:r>
              <a:rPr lang="en-US" i="1" dirty="0"/>
              <a:t>try: </a:t>
            </a:r>
            <a:r>
              <a:rPr lang="en-US" i="1" dirty="0" err="1"/>
              <a:t>System.out.println</a:t>
            </a:r>
            <a:r>
              <a:rPr lang="en-US" i="1" dirty="0"/>
              <a:t>(new </a:t>
            </a:r>
            <a:r>
              <a:rPr lang="en-US" i="1" dirty="0" err="1"/>
              <a:t>int</a:t>
            </a:r>
            <a:r>
              <a:rPr lang="en-US" i="1" dirty="0"/>
              <a:t>[16]);</a:t>
            </a:r>
          </a:p>
          <a:p>
            <a:r>
              <a:rPr lang="en-US" dirty="0"/>
              <a:t>Zero, one or more reference can point to the same object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129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Creation of an object is made with the keyword new </a:t>
            </a:r>
          </a:p>
          <a:p>
            <a:r>
              <a:rPr lang="en-US" sz="2400" dirty="0"/>
              <a:t>It returns a reference to the piece of memory containing the created object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c1 = new Car(Red, Fiat, False);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c2 = c1;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c3 = new Car(White, BMW, True)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8" y="4003804"/>
            <a:ext cx="6728544" cy="22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Creates a new instance of the specified class, and allocates the necessary memory (heap) </a:t>
            </a:r>
          </a:p>
          <a:p>
            <a:r>
              <a:rPr lang="en-US" dirty="0"/>
              <a:t>Calls the constructor method of the class (</a:t>
            </a:r>
            <a:r>
              <a:rPr lang="en-US" dirty="0">
                <a:solidFill>
                  <a:srgbClr val="E46C0A"/>
                </a:solidFill>
              </a:rPr>
              <a:t>a method without return type and with the same name of the Class</a:t>
            </a:r>
            <a:r>
              <a:rPr lang="en-US" dirty="0"/>
              <a:t>) </a:t>
            </a:r>
          </a:p>
          <a:p>
            <a:r>
              <a:rPr lang="en-US" dirty="0"/>
              <a:t>Returns a reference to the new object created </a:t>
            </a:r>
          </a:p>
          <a:p>
            <a:r>
              <a:rPr lang="en-US" dirty="0"/>
              <a:t>Constructors can have parameters </a:t>
            </a:r>
          </a:p>
          <a:p>
            <a:pPr lvl="1"/>
            <a:r>
              <a:rPr lang="en-US" sz="2600" dirty="0">
                <a:latin typeface="Consolas"/>
                <a:cs typeface="Consolas"/>
              </a:rPr>
              <a:t>String s = new String();</a:t>
            </a:r>
          </a:p>
          <a:p>
            <a:pPr lvl="1"/>
            <a:r>
              <a:rPr lang="en-US" sz="2600" dirty="0">
                <a:latin typeface="Consolas"/>
                <a:cs typeface="Consolas"/>
              </a:rPr>
              <a:t>String s = new String(“ABC”);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117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Constructor method contains operations we want to execute as soon as objects are created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dirty="0"/>
              <a:t>!)</a:t>
            </a:r>
            <a:endParaRPr lang="en-US" dirty="0">
              <a:solidFill>
                <a:srgbClr val="F79646"/>
              </a:solidFill>
            </a:endParaRPr>
          </a:p>
          <a:p>
            <a:r>
              <a:rPr lang="en-US" dirty="0"/>
              <a:t>Overloading of constructors is often used </a:t>
            </a:r>
          </a:p>
          <a:p>
            <a:r>
              <a:rPr lang="en-US" dirty="0"/>
              <a:t>If a constructor is not defined within a class, a default one (with no parameters) is defined.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a constructor is defined, the default one is disabled!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284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/* Works with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Possibly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unsafe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attributes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not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initialized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37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Classes</a:t>
            </a:r>
            <a:r>
              <a:rPr lang="it-IT" dirty="0"/>
              <a:t> and Objects</a:t>
            </a:r>
          </a:p>
        </p:txBody>
      </p:sp>
    </p:spTree>
    <p:extLst>
      <p:ext uri="{BB962C8B-B14F-4D97-AF65-F5344CB8AC3E}">
        <p14:creationId xmlns:p14="http://schemas.microsoft.com/office/powerpoint/2010/main" val="380810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/* Constructor */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missing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endParaRPr lang="it-IT" sz="15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95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private 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“Red”;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AU" sz="20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public void </a:t>
            </a:r>
            <a:r>
              <a:rPr lang="en-AU" sz="2000" dirty="0" err="1">
                <a:latin typeface="Consolas"/>
                <a:cs typeface="Consolas"/>
              </a:rPr>
              <a:t>setColor</a:t>
            </a:r>
            <a:r>
              <a:rPr lang="en-AU" sz="2000" dirty="0">
                <a:latin typeface="Consolas"/>
                <a:cs typeface="Consolas"/>
              </a:rPr>
              <a:t>(String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	</a:t>
            </a:r>
            <a:r>
              <a:rPr lang="en-AU" sz="2000" dirty="0" err="1">
                <a:latin typeface="Consolas"/>
                <a:cs typeface="Consolas"/>
              </a:rPr>
              <a:t>this.color</a:t>
            </a:r>
            <a:r>
              <a:rPr lang="en-AU" sz="2000" dirty="0">
                <a:latin typeface="Consolas"/>
                <a:cs typeface="Consolas"/>
              </a:rPr>
              <a:t> =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public </a:t>
            </a:r>
            <a:r>
              <a:rPr lang="it-IT" sz="2000" dirty="0" err="1">
                <a:latin typeface="Consolas"/>
                <a:cs typeface="Consolas"/>
              </a:rPr>
              <a:t>class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App</a:t>
            </a:r>
            <a:r>
              <a:rPr lang="it-IT" sz="20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public </a:t>
            </a:r>
            <a:r>
              <a:rPr lang="it-IT" sz="2000" dirty="0" err="1">
                <a:latin typeface="Consolas"/>
                <a:cs typeface="Consolas"/>
              </a:rPr>
              <a:t>static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void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main</a:t>
            </a:r>
            <a:r>
              <a:rPr lang="it-IT" sz="2000" dirty="0">
                <a:latin typeface="Consolas"/>
                <a:cs typeface="Consolas"/>
              </a:rPr>
              <a:t>(</a:t>
            </a:r>
            <a:r>
              <a:rPr lang="it-IT" sz="2000" dirty="0" err="1">
                <a:latin typeface="Consolas"/>
                <a:cs typeface="Consolas"/>
              </a:rPr>
              <a:t>String</a:t>
            </a:r>
            <a:r>
              <a:rPr lang="it-IT" sz="2000" dirty="0">
                <a:latin typeface="Consolas"/>
                <a:cs typeface="Consolas"/>
              </a:rPr>
              <a:t>[] </a:t>
            </a:r>
            <a:r>
              <a:rPr lang="it-IT" sz="2000" dirty="0" err="1">
                <a:latin typeface="Consolas"/>
                <a:cs typeface="Consolas"/>
              </a:rPr>
              <a:t>args</a:t>
            </a:r>
            <a:r>
              <a:rPr lang="it-IT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447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It can be useful in methods to distinguish between instance attributes and local variables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this represents a reference to the current object</a:t>
            </a:r>
            <a:r>
              <a:rPr lang="en-US" sz="2800" dirty="0"/>
              <a:t>)</a:t>
            </a:r>
          </a:p>
          <a:p>
            <a:r>
              <a:rPr lang="en-US" sz="2800" dirty="0"/>
              <a:t>Accessing attributes or methods of the same object do not need using object reference</a:t>
            </a:r>
            <a:endParaRPr lang="en-US" sz="2800" dirty="0">
              <a:latin typeface="Courier"/>
              <a:cs typeface="Courier"/>
            </a:endParaRPr>
          </a:p>
          <a:p>
            <a:endParaRPr lang="en-US" sz="2000" dirty="0"/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color;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it-IT" sz="1800" dirty="0">
                <a:latin typeface="Consolas"/>
                <a:cs typeface="Consolas"/>
              </a:rPr>
              <a:t>public Car(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 color)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	</a:t>
            </a:r>
            <a:r>
              <a:rPr lang="it-IT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08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destruction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is no longer a programmer concern</a:t>
            </a:r>
          </a:p>
          <a:p>
            <a:r>
              <a:rPr lang="en-US" sz="2000" dirty="0"/>
              <a:t>Java uses </a:t>
            </a:r>
            <a:r>
              <a:rPr lang="en-US" sz="2000" i="1" dirty="0"/>
              <a:t>Garbage Collection (an automatic way for de-allocating unreferenced objects)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  <p:pic>
        <p:nvPicPr>
          <p:cNvPr id="5" name="Picture 4" descr="Screen Shot 2017-02-09 at 18.28.5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687" y="2708920"/>
            <a:ext cx="580682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5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the relational operators </a:t>
            </a:r>
            <a:r>
              <a:rPr lang="en-US" b="1" dirty="0">
                <a:solidFill>
                  <a:srgbClr val="F79646"/>
                </a:solidFill>
              </a:rPr>
              <a:t>==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79646"/>
                </a:solidFill>
              </a:rPr>
              <a:t>!=</a:t>
            </a:r>
            <a:r>
              <a:rPr lang="en-US" b="1" dirty="0"/>
              <a:t> </a:t>
            </a:r>
            <a:r>
              <a:rPr lang="en-US" dirty="0"/>
              <a:t>are defined:</a:t>
            </a:r>
          </a:p>
          <a:p>
            <a:pPr lvl="1"/>
            <a:r>
              <a:rPr lang="en-US" dirty="0"/>
              <a:t>The equality condition tell you whether two references points to the same object in memory </a:t>
            </a:r>
          </a:p>
          <a:p>
            <a:pPr lvl="1"/>
            <a:r>
              <a:rPr lang="en-US" dirty="0"/>
              <a:t>The equality condition is evaluated on the values of the references and NOT on the values of the objects 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is NO pointer arithmetic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995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dotted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Dotted notations can be combined 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world!”); </a:t>
            </a:r>
          </a:p>
          <a:p>
            <a:r>
              <a:rPr lang="en-US" b="1" dirty="0"/>
              <a:t>System </a:t>
            </a:r>
            <a:r>
              <a:rPr lang="en-US" dirty="0"/>
              <a:t>is a Class in package </a:t>
            </a:r>
            <a:r>
              <a:rPr lang="en-US" dirty="0" err="1"/>
              <a:t>java.lang</a:t>
            </a:r>
            <a:endParaRPr lang="en-US" dirty="0"/>
          </a:p>
          <a:p>
            <a:r>
              <a:rPr lang="en-US" b="1" dirty="0"/>
              <a:t>Out </a:t>
            </a:r>
            <a:r>
              <a:rPr lang="en-US" dirty="0"/>
              <a:t>is a (static) attribute of System referencing an object of class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(representing the standard output) </a:t>
            </a:r>
          </a:p>
          <a:p>
            <a:r>
              <a:rPr lang="en-US" b="1" dirty="0" err="1"/>
              <a:t>println</a:t>
            </a:r>
            <a:r>
              <a:rPr lang="en-US" b="1" dirty="0"/>
              <a:t>() </a:t>
            </a:r>
            <a:r>
              <a:rPr lang="en-US" dirty="0"/>
              <a:t>is a method of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which prints a given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263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attributes and methods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62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Static attributes and methods are common to all instances of an object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They exist even when no object has been instantiated!</a:t>
            </a:r>
          </a:p>
          <a:p>
            <a:r>
              <a:rPr lang="en-US" sz="2800" dirty="0"/>
              <a:t>Access: </a:t>
            </a:r>
            <a:r>
              <a:rPr lang="en-US" sz="2800" i="1" dirty="0" err="1"/>
              <a:t>ClassName.attributename|methodname</a:t>
            </a:r>
            <a:endParaRPr lang="en-US" sz="2800" i="1" dirty="0"/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App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i="1" dirty="0"/>
          </a:p>
          <a:p>
            <a:pPr marL="0" indent="0">
              <a:buNone/>
            </a:pPr>
            <a:endParaRPr lang="en-US" sz="3600" i="1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1903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static final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access to static attributes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pi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US" sz="2000" dirty="0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6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56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3-07 at 12.4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7638"/>
            <a:ext cx="9210698" cy="544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188" y="3349742"/>
            <a:ext cx="3384376" cy="108085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Descriptor of a class of objects </a:t>
            </a:r>
            <a:r>
              <a:rPr lang="en-US" sz="2000" i="1" dirty="0">
                <a:solidFill>
                  <a:schemeClr val="bg1"/>
                </a:solidFill>
              </a:rPr>
              <a:t>(Platonic idea)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35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 an ideal OO world, there are only classes and objects</a:t>
            </a:r>
          </a:p>
          <a:p>
            <a:r>
              <a:rPr lang="en-US" dirty="0"/>
              <a:t>For the sake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efficiency</a:t>
            </a:r>
            <a:r>
              <a:rPr lang="en-US" dirty="0"/>
              <a:t>, Java use primitive types (</a:t>
            </a:r>
            <a:r>
              <a:rPr lang="en-US" dirty="0" err="1"/>
              <a:t>int</a:t>
            </a:r>
            <a:r>
              <a:rPr lang="en-US" dirty="0"/>
              <a:t>, float, etc.)</a:t>
            </a:r>
          </a:p>
          <a:p>
            <a:r>
              <a:rPr lang="en-US" dirty="0">
                <a:solidFill>
                  <a:srgbClr val="E46C0A"/>
                </a:solidFill>
              </a:rPr>
              <a:t>Wrapper classes are object versions of the primitive types</a:t>
            </a:r>
          </a:p>
          <a:p>
            <a:r>
              <a:rPr lang="en-US" dirty="0"/>
              <a:t>They provide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conversion operations </a:t>
            </a:r>
            <a:r>
              <a:rPr lang="en-US" dirty="0"/>
              <a:t>among Strings, Objects, and primitive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84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pic>
        <p:nvPicPr>
          <p:cNvPr id="5" name="Content Placeholder 4" descr="Screen Shot 2016-03-09 at 16.43.1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9" r="-302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5244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F1A69D-22F5-0443-8E22-EDB28B597A05}"/>
              </a:ext>
            </a:extLst>
          </p:cNvPr>
          <p:cNvSpPr/>
          <p:nvPr/>
        </p:nvSpPr>
        <p:spPr>
          <a:xfrm>
            <a:off x="1082096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int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513ADD-A76B-5449-ADC4-3558C1AF4372}"/>
              </a:ext>
            </a:extLst>
          </p:cNvPr>
          <p:cNvSpPr/>
          <p:nvPr/>
        </p:nvSpPr>
        <p:spPr>
          <a:xfrm>
            <a:off x="3818400" y="227687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8CFB0E-2AFB-2E48-8DC0-0594F05DF8B1}"/>
              </a:ext>
            </a:extLst>
          </p:cNvPr>
          <p:cNvSpPr/>
          <p:nvPr/>
        </p:nvSpPr>
        <p:spPr>
          <a:xfrm>
            <a:off x="6588224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3CFBB46-4CBD-D144-B12A-D6646F184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57219" y="2632724"/>
            <a:ext cx="2578947" cy="2299287"/>
          </a:xfrm>
          <a:prstGeom prst="bentConnector3">
            <a:avLst>
              <a:gd name="adj1" fmla="val 269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1A95633-9398-A242-872C-E2E2D995C6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95636" y="2600909"/>
            <a:ext cx="2520281" cy="2304256"/>
          </a:xfrm>
          <a:prstGeom prst="bentConnector3">
            <a:avLst>
              <a:gd name="adj1" fmla="val 99946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D1E128-13AB-C746-B420-1938FFBDEA1D}"/>
              </a:ext>
            </a:extLst>
          </p:cNvPr>
          <p:cNvCxnSpPr/>
          <p:nvPr/>
        </p:nvCxnSpPr>
        <p:spPr>
          <a:xfrm flipH="1">
            <a:off x="2555776" y="5733256"/>
            <a:ext cx="381642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9BC55C-CDA5-CB47-9B87-E981051CBE17}"/>
              </a:ext>
            </a:extLst>
          </p:cNvPr>
          <p:cNvCxnSpPr>
            <a:cxnSpLocks/>
          </p:cNvCxnSpPr>
          <p:nvPr/>
        </p:nvCxnSpPr>
        <p:spPr>
          <a:xfrm>
            <a:off x="2555776" y="5373216"/>
            <a:ext cx="3816424" cy="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B2B850E-612A-394C-B6A7-00AB19E58BF9}"/>
              </a:ext>
            </a:extLst>
          </p:cNvPr>
          <p:cNvCxnSpPr>
            <a:cxnSpLocks/>
          </p:cNvCxnSpPr>
          <p:nvPr/>
        </p:nvCxnSpPr>
        <p:spPr>
          <a:xfrm rot="5400000">
            <a:off x="1788257" y="3152193"/>
            <a:ext cx="2255120" cy="1584174"/>
          </a:xfrm>
          <a:prstGeom prst="bentConnector3">
            <a:avLst>
              <a:gd name="adj1" fmla="val 1027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7BFF950-C1A3-134A-82CB-5DD8DA206F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40667" y="3149594"/>
            <a:ext cx="2219964" cy="1507202"/>
          </a:xfrm>
          <a:prstGeom prst="bentConnector3">
            <a:avLst>
              <a:gd name="adj1" fmla="val 99749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BC42E4-4E67-A04A-827D-0AB0EB62EFF4}"/>
              </a:ext>
            </a:extLst>
          </p:cNvPr>
          <p:cNvSpPr txBox="1"/>
          <p:nvPr/>
        </p:nvSpPr>
        <p:spPr>
          <a:xfrm>
            <a:off x="3367108" y="5701283"/>
            <a:ext cx="22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parseInt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it-IT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701077-E7F4-1943-9D2C-CFB236879945}"/>
              </a:ext>
            </a:extLst>
          </p:cNvPr>
          <p:cNvSpPr txBox="1"/>
          <p:nvPr/>
        </p:nvSpPr>
        <p:spPr>
          <a:xfrm>
            <a:off x="3367108" y="4946247"/>
            <a:ext cx="242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94D18C-A7F0-2B49-B6F8-29ADBFBFFA20}"/>
              </a:ext>
            </a:extLst>
          </p:cNvPr>
          <p:cNvSpPr txBox="1"/>
          <p:nvPr/>
        </p:nvSpPr>
        <p:spPr>
          <a:xfrm>
            <a:off x="6243105" y="2083955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obj.toString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55E842-1C86-8F4C-9E16-2E048F26518D}"/>
              </a:ext>
            </a:extLst>
          </p:cNvPr>
          <p:cNvSpPr txBox="1"/>
          <p:nvPr/>
        </p:nvSpPr>
        <p:spPr>
          <a:xfrm>
            <a:off x="4119607" y="307234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valueOf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8871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boxing/unboxing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boxing </a:t>
            </a:r>
            <a:r>
              <a:rPr lang="en-US" sz="2800" dirty="0"/>
              <a:t>is the automatic conversion that the Java compiler makes between the primitive types and their corresponding wrapper classes. </a:t>
            </a:r>
          </a:p>
          <a:p>
            <a:r>
              <a:rPr lang="en-US" sz="2800" dirty="0"/>
              <a:t>For example, converting an </a:t>
            </a:r>
            <a:r>
              <a:rPr lang="en-US" sz="2800" dirty="0" err="1"/>
              <a:t>int</a:t>
            </a:r>
            <a:r>
              <a:rPr lang="en-US" sz="2800" dirty="0"/>
              <a:t> to an Integer, a double to a Double, and so on. </a:t>
            </a:r>
          </a:p>
          <a:p>
            <a:r>
              <a:rPr lang="en-US" sz="2800" dirty="0"/>
              <a:t>If the conversion goes the other way around (i.e., from wrapper classes to primitive types), it is called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unboxing.</a:t>
            </a:r>
          </a:p>
          <a:p>
            <a:pPr marL="0" indent="0">
              <a:buNone/>
            </a:pPr>
            <a:endParaRPr lang="en-US" sz="17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711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AutoboxingExample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myMethod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2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i = 2 + </a:t>
            </a:r>
            <a:r>
              <a:rPr lang="it-IT" sz="2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myMethod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254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359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 is a better at modularizing code than a C function. However, it is still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little (50-250 lines of code, on average)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modularization</a:t>
            </a:r>
            <a:r>
              <a:rPr lang="en-US" sz="2800" dirty="0"/>
              <a:t>, Java provides packages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  <p:pic>
        <p:nvPicPr>
          <p:cNvPr id="5" name="Picture 4" descr="Screen Shot 2017-02-13 at 17.5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136" y="4090764"/>
            <a:ext cx="6680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46C0A"/>
                </a:solidFill>
              </a:rPr>
              <a:t>A package is a set of class definitions </a:t>
            </a:r>
          </a:p>
          <a:p>
            <a:r>
              <a:rPr lang="en-US" dirty="0"/>
              <a:t>These classes are all stored in the same directory </a:t>
            </a:r>
          </a:p>
          <a:p>
            <a:r>
              <a:rPr lang="en-US" dirty="0"/>
              <a:t>Each package defines a new scope (i.e.</a:t>
            </a:r>
            <a:r>
              <a:rPr lang="en-US" dirty="0">
                <a:solidFill>
                  <a:srgbClr val="F79646"/>
                </a:solidFill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 puts additional bounds to visibility</a:t>
            </a:r>
            <a:r>
              <a:rPr lang="en-US" dirty="0"/>
              <a:t>) </a:t>
            </a:r>
          </a:p>
          <a:p>
            <a:r>
              <a:rPr lang="en-US" dirty="0"/>
              <a:t>It’s possible to use same class names in different packages </a:t>
            </a:r>
            <a:r>
              <a:rPr lang="en-US" i="1" dirty="0"/>
              <a:t>without</a:t>
            </a:r>
            <a:r>
              <a:rPr lang="en-US" dirty="0"/>
              <a:t> conflicts 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java.util.Date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java.sql.Date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8632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package is identified by a name with a hierarchic structure (fully qualified name) </a:t>
            </a:r>
          </a:p>
          <a:p>
            <a:pPr lvl="1"/>
            <a:r>
              <a:rPr lang="en-US" dirty="0" err="1"/>
              <a:t>java.lang</a:t>
            </a:r>
            <a:endParaRPr lang="en-US" dirty="0"/>
          </a:p>
          <a:p>
            <a:pPr lvl="1"/>
            <a:r>
              <a:rPr lang="en-US" dirty="0" err="1"/>
              <a:t>java.util</a:t>
            </a:r>
            <a:endParaRPr lang="en-US" dirty="0"/>
          </a:p>
          <a:p>
            <a:pPr lvl="1"/>
            <a:r>
              <a:rPr lang="en-US" dirty="0" err="1"/>
              <a:t>java.sql</a:t>
            </a:r>
            <a:endParaRPr lang="en-US" dirty="0"/>
          </a:p>
          <a:p>
            <a:r>
              <a:rPr lang="en-US" dirty="0"/>
              <a:t>Conventions for defining unique names is based 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Internet naming but in reverse order </a:t>
            </a:r>
            <a:r>
              <a:rPr lang="en-US" dirty="0"/>
              <a:t>(from general to specific concepts)</a:t>
            </a:r>
          </a:p>
          <a:p>
            <a:pPr lvl="1"/>
            <a:r>
              <a:rPr lang="en-US" dirty="0" err="1"/>
              <a:t>org.nbicocchi.basics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226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Definition and usage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Definition</a:t>
            </a:r>
            <a:r>
              <a:rPr lang="en-US" sz="2400" dirty="0"/>
              <a:t>: Package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package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Usage</a:t>
            </a:r>
            <a:r>
              <a:rPr lang="en-US" sz="2400" dirty="0"/>
              <a:t>: Import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import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packageName.className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33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39" name="Picture 38" descr="Screen Shot 2017-02-09 at 18.01.4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71" y="1767978"/>
            <a:ext cx="8681117" cy="36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to a class in a 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 to fully qualified names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mypackage.Console.readInt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/>
              <a:t>If two packages contain a class with the same name, they cannot be both imported. If you need both classes you have to use one of them with its fully-qualified name: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Date d1 = new Date(); //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d2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4046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rules also apply to packages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interface of a package is the set of public classes contained in the package </a:t>
            </a:r>
          </a:p>
          <a:p>
            <a:r>
              <a:rPr lang="en-US" dirty="0"/>
              <a:t>Hints </a:t>
            </a:r>
          </a:p>
          <a:p>
            <a:pPr lvl="1"/>
            <a:r>
              <a:rPr lang="en-US" dirty="0"/>
              <a:t>Consider a package as an entity of modularization</a:t>
            </a:r>
          </a:p>
          <a:p>
            <a:pPr lvl="1"/>
            <a:r>
              <a:rPr lang="en-US" dirty="0"/>
              <a:t>Minimize the number of classes, attributes, methods (of the package) visible from the outside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01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12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all move, have a shape, shields, and weapons.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 they share the same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  <p:pic>
        <p:nvPicPr>
          <p:cNvPr id="6" name="Picture 5" descr="IMG_5371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05" y="2791513"/>
            <a:ext cx="8373491" cy="32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4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Frequently, a class is merely a modification of another class. Inheritance allows minimal repetition of the same code</a:t>
            </a:r>
          </a:p>
          <a:p>
            <a:r>
              <a:rPr lang="en-US" dirty="0"/>
              <a:t>A new design created by changing an existing design. (The new design consists of only the changes)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Localization of code</a:t>
            </a:r>
          </a:p>
          <a:p>
            <a:pPr lvl="1"/>
            <a:r>
              <a:rPr lang="en-US" dirty="0"/>
              <a:t>Fixing a bug in the base class automatically fixes it in the subclasses</a:t>
            </a:r>
          </a:p>
          <a:p>
            <a:pPr lvl="1"/>
            <a:r>
              <a:rPr lang="en-US" dirty="0"/>
              <a:t>Adding functionalities to the base class automatically adds them to the subclasses</a:t>
            </a:r>
          </a:p>
          <a:p>
            <a:pPr lvl="1"/>
            <a:r>
              <a:rPr lang="en-US" dirty="0"/>
              <a:t>Reduced chances of different (and inconsistent) implementations of the same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6598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class can be a sub-type of another class</a:t>
            </a:r>
          </a:p>
          <a:p>
            <a:r>
              <a:rPr lang="en-US" dirty="0"/>
              <a:t>The inheriting class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contains all the attributes and methods of the class it inherited from 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define additional attributes and methods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override the definition of existing methods</a:t>
            </a:r>
            <a:r>
              <a:rPr lang="en-US" dirty="0"/>
              <a:t> by providing its own implementation</a:t>
            </a:r>
          </a:p>
          <a:p>
            <a:r>
              <a:rPr lang="en-US" dirty="0"/>
              <a:t>The code of the inheriting class consists only of the changes and additions to the base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518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Car {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>
                <a:latin typeface="Consolas"/>
                <a:cs typeface="Consolas"/>
              </a:rPr>
              <a:t>boolean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isSelfDriving</a:t>
            </a:r>
            <a:r>
              <a:rPr lang="en-US" sz="2400" dirty="0">
                <a:latin typeface="Consolas"/>
                <a:cs typeface="Consolas"/>
              </a:rPr>
              <a:t>;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turnSDOn</a:t>
            </a:r>
            <a:r>
              <a:rPr lang="en-US" sz="24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 {</a:t>
            </a:r>
            <a:r>
              <a:rPr lang="mr-IN" sz="2400" dirty="0">
                <a:latin typeface="Consolas"/>
                <a:cs typeface="Consolas"/>
              </a:rPr>
              <a:t>…</a:t>
            </a: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c = new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Font typeface="Arial"/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// OK!</a:t>
            </a:r>
          </a:p>
          <a:p>
            <a:pPr marL="0" indent="0">
              <a:buFont typeface="Arial"/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c.turnSDOn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// OK!</a:t>
            </a:r>
          </a:p>
          <a:p>
            <a:pPr marL="0" indent="0">
              <a:buFont typeface="Arial"/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2400" i="1" dirty="0">
                <a:latin typeface="Consolas"/>
                <a:cs typeface="Consolas"/>
              </a:rPr>
              <a:t>*SD = Self Driving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3764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</a:t>
            </a:r>
            <a:r>
              <a:rPr lang="en-US" sz="1500" dirty="0" err="1">
                <a:latin typeface="Consolas"/>
                <a:cs typeface="Consolas"/>
              </a:rPr>
              <a:t>boolean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err="1">
                <a:latin typeface="Consolas"/>
                <a:cs typeface="Consolas"/>
              </a:rPr>
              <a:t>isOn</a:t>
            </a:r>
            <a:r>
              <a:rPr lang="en-US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String </a:t>
            </a:r>
            <a:r>
              <a:rPr lang="en-US" sz="1500" dirty="0" err="1">
                <a:latin typeface="Consolas"/>
                <a:cs typeface="Consolas"/>
              </a:rPr>
              <a:t>licensePlate</a:t>
            </a:r>
            <a:r>
              <a:rPr lang="en-US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turnOn</a:t>
            </a:r>
            <a:r>
              <a:rPr lang="en-US" sz="15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turnOff</a:t>
            </a:r>
            <a:r>
              <a:rPr lang="en-US" sz="1500" dirty="0">
                <a:latin typeface="Consolas"/>
                <a:cs typeface="Consolas"/>
              </a:rPr>
              <a:t>() {</a:t>
            </a:r>
            <a:r>
              <a:rPr lang="mr-IN" sz="1500" dirty="0">
                <a:latin typeface="Consolas"/>
                <a:cs typeface="Consolas"/>
              </a:rPr>
              <a:t>…</a:t>
            </a: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500" dirty="0">
                <a:latin typeface="Consolas"/>
                <a:cs typeface="Consolas"/>
              </a:rPr>
              <a:t>Class </a:t>
            </a:r>
            <a:r>
              <a:rPr lang="en-US" sz="1500" dirty="0" err="1">
                <a:latin typeface="Consolas"/>
                <a:cs typeface="Consolas"/>
              </a:rPr>
              <a:t>SDCar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en-US" sz="1500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</a:t>
            </a:r>
            <a:r>
              <a:rPr lang="en-US" sz="1500" dirty="0" err="1">
                <a:latin typeface="Consolas"/>
                <a:cs typeface="Consolas"/>
              </a:rPr>
              <a:t>boolean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err="1">
                <a:latin typeface="Consolas"/>
                <a:cs typeface="Consolas"/>
              </a:rPr>
              <a:t>isSelfDriving</a:t>
            </a:r>
            <a:r>
              <a:rPr lang="en-US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turnOn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sz="1500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turnOff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sz="1500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  <a:endParaRPr lang="en-US" sz="1500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turnSDOn</a:t>
            </a:r>
            <a:r>
              <a:rPr lang="en-US" sz="15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turnSDOff</a:t>
            </a:r>
            <a:r>
              <a:rPr lang="en-US" sz="1500" dirty="0">
                <a:latin typeface="Consolas"/>
                <a:cs typeface="Consolas"/>
              </a:rPr>
              <a:t>() {</a:t>
            </a:r>
            <a:r>
              <a:rPr lang="mr-IN" sz="1500" dirty="0">
                <a:latin typeface="Consolas"/>
                <a:cs typeface="Consolas"/>
              </a:rPr>
              <a:t>…</a:t>
            </a: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5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9049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48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>
                <a:latin typeface="Consolas"/>
                <a:cs typeface="Consolas"/>
              </a:rPr>
              <a:t>boolean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isSelfDriving</a:t>
            </a:r>
            <a:r>
              <a:rPr lang="en-US" sz="2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turnOn</a:t>
            </a:r>
            <a:r>
              <a:rPr lang="en-US" sz="2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sz="2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turnOff</a:t>
            </a:r>
            <a:r>
              <a:rPr lang="en-US" sz="2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sz="2400" dirty="0">
                <a:latin typeface="Consolas"/>
                <a:cs typeface="Consolas"/>
              </a:rPr>
              <a:t>	}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turnSDOn</a:t>
            </a:r>
            <a:r>
              <a:rPr lang="en-US" sz="2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 {</a:t>
            </a:r>
            <a:r>
              <a:rPr lang="mr-IN" sz="2400" dirty="0">
                <a:latin typeface="Consolas"/>
                <a:cs typeface="Consolas"/>
              </a:rPr>
              <a:t>…</a:t>
            </a: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6265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SDCar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E46C0A"/>
                </a:solidFill>
              </a:rPr>
              <a:t>Inherits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isOn</a:t>
            </a:r>
            <a:r>
              <a:rPr lang="en-US" sz="2200" dirty="0"/>
              <a:t>, </a:t>
            </a:r>
            <a:r>
              <a:rPr lang="en-US" sz="2200" dirty="0" err="1"/>
              <a:t>licencePlate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Adds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isSelfDriving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turnSDOn</a:t>
            </a:r>
            <a:r>
              <a:rPr lang="en-US" sz="2200" dirty="0"/>
              <a:t>, </a:t>
            </a:r>
            <a:r>
              <a:rPr lang="en-US" sz="2200" dirty="0" err="1"/>
              <a:t>turnSDOff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Modifies (overrides)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87BBA-A476-FD49-BEEB-9569BE20E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823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3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getColor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setColor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color) {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color;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car!";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5C6FC-2800-5B4F-8984-3D5064343039}"/>
              </a:ext>
            </a:extLst>
          </p:cNvPr>
          <p:cNvSpPr txBox="1"/>
          <p:nvPr/>
        </p:nvSpPr>
        <p:spPr>
          <a:xfrm>
            <a:off x="5940152" y="160020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Class </a:t>
            </a:r>
            <a:r>
              <a:rPr lang="it-IT" dirty="0" err="1">
                <a:solidFill>
                  <a:srgbClr val="00B050"/>
                </a:solidFill>
              </a:rPr>
              <a:t>name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C316F-E533-3E40-8547-2D674B36FF42}"/>
              </a:ext>
            </a:extLst>
          </p:cNvPr>
          <p:cNvSpPr txBox="1"/>
          <p:nvPr/>
        </p:nvSpPr>
        <p:spPr>
          <a:xfrm>
            <a:off x="6012160" y="2152096"/>
            <a:ext cx="111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Attributes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ABB81-BFD7-AD49-A26A-32ACE83C19BB}"/>
              </a:ext>
            </a:extLst>
          </p:cNvPr>
          <p:cNvSpPr txBox="1"/>
          <p:nvPr/>
        </p:nvSpPr>
        <p:spPr>
          <a:xfrm>
            <a:off x="6084168" y="4130928"/>
            <a:ext cx="102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Methods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30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and super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46C0A"/>
                </a:solidFill>
              </a:rPr>
              <a:t>this </a:t>
            </a:r>
            <a:r>
              <a:rPr lang="en-US" dirty="0"/>
              <a:t>is a reference to the current object</a:t>
            </a:r>
          </a:p>
          <a:p>
            <a:r>
              <a:rPr lang="en-US" dirty="0">
                <a:solidFill>
                  <a:srgbClr val="E46C0A"/>
                </a:solidFill>
              </a:rPr>
              <a:t>super </a:t>
            </a:r>
            <a:r>
              <a:rPr lang="en-US" dirty="0"/>
              <a:t>is a reference to the parent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2178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 one above</a:t>
            </a:r>
          </a:p>
          <a:p>
            <a:pPr lvl="1"/>
            <a:r>
              <a:rPr lang="en-US" dirty="0"/>
              <a:t>Parent class</a:t>
            </a:r>
          </a:p>
          <a:p>
            <a:r>
              <a:rPr lang="en-US" b="1" dirty="0"/>
              <a:t>Class one below</a:t>
            </a:r>
          </a:p>
          <a:p>
            <a:pPr lvl="1"/>
            <a:r>
              <a:rPr lang="en-US" dirty="0"/>
              <a:t>Child class</a:t>
            </a:r>
          </a:p>
          <a:p>
            <a:r>
              <a:rPr lang="en-US" b="1" dirty="0"/>
              <a:t>Class one or more above</a:t>
            </a:r>
          </a:p>
          <a:p>
            <a:pPr lvl="1"/>
            <a:r>
              <a:rPr lang="en-US" dirty="0"/>
              <a:t>Superclass, Ancestor class, Base class</a:t>
            </a:r>
          </a:p>
          <a:p>
            <a:r>
              <a:rPr lang="en-US" b="1" dirty="0"/>
              <a:t>Class one or more below</a:t>
            </a:r>
          </a:p>
          <a:p>
            <a:pPr lvl="1"/>
            <a:r>
              <a:rPr lang="en-US" dirty="0"/>
              <a:t>Subclass, Descendent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6587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and 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784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Content Placeholder 4" descr="Screen Shot 2017-03-03 at 11.38.53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76" r="-327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103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01616" y="1711349"/>
            <a:ext cx="4762872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    /* Do not work! Not visible! */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18445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3B0818-7FF9-5F49-9233-C5E4EEE993D6}"/>
              </a:ext>
            </a:extLst>
          </p:cNvPr>
          <p:cNvSpPr txBox="1">
            <a:spLocks/>
          </p:cNvSpPr>
          <p:nvPr/>
        </p:nvSpPr>
        <p:spPr>
          <a:xfrm>
            <a:off x="4201616" y="1711349"/>
            <a:ext cx="4762872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 Works if Car and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 * share the same package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*/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38539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3B0818-7FF9-5F49-9233-C5E4EEE993D6}"/>
              </a:ext>
            </a:extLst>
          </p:cNvPr>
          <p:cNvSpPr txBox="1">
            <a:spLocks/>
          </p:cNvSpPr>
          <p:nvPr/>
        </p:nvSpPr>
        <p:spPr>
          <a:xfrm>
            <a:off x="4201616" y="1711349"/>
            <a:ext cx="4762872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/* Works anyway! */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46894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</a:t>
            </a:r>
            <a:br>
              <a:rPr lang="en-US" dirty="0"/>
            </a:br>
            <a:r>
              <a:rPr lang="en-US" dirty="0"/>
              <a:t>constructors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472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each subclass “contains” an instance of the parent class, the latter </a:t>
            </a:r>
            <a:r>
              <a:rPr lang="en-US" dirty="0">
                <a:solidFill>
                  <a:srgbClr val="E46C0A"/>
                </a:solidFill>
              </a:rPr>
              <a:t>must be initialized</a:t>
            </a:r>
          </a:p>
          <a:p>
            <a:r>
              <a:rPr lang="en-US" dirty="0"/>
              <a:t>Java compiler automatically calls the </a:t>
            </a:r>
            <a:r>
              <a:rPr lang="en-US" dirty="0">
                <a:solidFill>
                  <a:srgbClr val="E46C0A"/>
                </a:solidFill>
              </a:rPr>
              <a:t>default constructor (no </a:t>
            </a:r>
            <a:r>
              <a:rPr lang="en-US" dirty="0" err="1">
                <a:solidFill>
                  <a:srgbClr val="E46C0A"/>
                </a:solidFill>
              </a:rPr>
              <a:t>params</a:t>
            </a:r>
            <a:r>
              <a:rPr lang="en-US" dirty="0">
                <a:solidFill>
                  <a:srgbClr val="E46C0A"/>
                </a:solidFill>
              </a:rPr>
              <a:t>!) </a:t>
            </a:r>
            <a:r>
              <a:rPr lang="en-US" dirty="0"/>
              <a:t>of the parent class</a:t>
            </a:r>
          </a:p>
          <a:p>
            <a:r>
              <a:rPr lang="en-US" dirty="0"/>
              <a:t>The call is inserted as the </a:t>
            </a:r>
            <a:r>
              <a:rPr lang="en-US" dirty="0">
                <a:solidFill>
                  <a:srgbClr val="E46C0A"/>
                </a:solidFill>
              </a:rPr>
              <a:t>first statement </a:t>
            </a:r>
            <a:r>
              <a:rPr lang="en-US" dirty="0"/>
              <a:t>of each child constructor. If parent class disabled default constructor (by defining others) </a:t>
            </a:r>
            <a:r>
              <a:rPr lang="en-US" dirty="0">
                <a:solidFill>
                  <a:srgbClr val="E46C0A"/>
                </a:solidFill>
              </a:rPr>
              <a:t>parent constructor must be called explicitly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809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E46C0A"/>
                </a:solidFill>
              </a:rPr>
              <a:t>this </a:t>
            </a:r>
            <a:r>
              <a:rPr lang="en-US" sz="2800" dirty="0"/>
              <a:t>is a reference to the current object</a:t>
            </a:r>
          </a:p>
          <a:p>
            <a:r>
              <a:rPr lang="en-US" sz="2800" dirty="0">
                <a:solidFill>
                  <a:srgbClr val="E46C0A"/>
                </a:solidFill>
              </a:rPr>
              <a:t>super </a:t>
            </a:r>
            <a:r>
              <a:rPr lang="en-US" sz="2800" dirty="0"/>
              <a:t>is a reference to the parent class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E46C0A"/>
                </a:solidFill>
              </a:rPr>
              <a:t>super()</a:t>
            </a:r>
            <a:r>
              <a:rPr lang="en-US" sz="2800" dirty="0">
                <a:solidFill>
                  <a:srgbClr val="F79646"/>
                </a:solidFill>
              </a:rPr>
              <a:t> </a:t>
            </a:r>
            <a:r>
              <a:rPr lang="en-US" sz="2800" dirty="0"/>
              <a:t>calls the default constructor of parent class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super(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params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800" dirty="0"/>
              <a:t>calls other constructors of parent class</a:t>
            </a:r>
          </a:p>
          <a:p>
            <a:pPr lvl="1"/>
            <a:r>
              <a:rPr lang="en-US" sz="2400" dirty="0">
                <a:solidFill>
                  <a:srgbClr val="E46C0A"/>
                </a:solidFill>
              </a:rPr>
              <a:t>Must be the first statement </a:t>
            </a:r>
            <a:r>
              <a:rPr lang="en-US" sz="2400" dirty="0"/>
              <a:t>in child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601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3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App {	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public static void main(String[] </a:t>
            </a:r>
            <a:r>
              <a:rPr lang="en-AU" sz="1800" dirty="0" err="1">
                <a:latin typeface="Consolas"/>
                <a:cs typeface="Consolas"/>
              </a:rPr>
              <a:t>args</a:t>
            </a:r>
            <a:r>
              <a:rPr lang="en-AU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AU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= “red”; 		/* Works but unsafe! */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5540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extends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isSelfDriving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  </a:t>
            </a:r>
            <a:r>
              <a:rPr lang="en-US" sz="20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469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isOn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licensePlate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extends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isSelfDriving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r>
              <a:rPr lang="en-US" sz="1800" dirty="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  /* automatic call to parent default constructor here! 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}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  </a:t>
            </a:r>
            <a:r>
              <a:rPr lang="en-US" sz="18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523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/* automatic call to parent default constructor here! */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// Not working!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412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/* Default constructor disabled! */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super(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2420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Execution of constructors proceeds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top-down</a:t>
            </a:r>
            <a:r>
              <a:rPr lang="en-US" sz="2400" dirty="0">
                <a:solidFill>
                  <a:srgbClr val="E46C0A"/>
                </a:solidFill>
              </a:rPr>
              <a:t> </a:t>
            </a:r>
            <a:r>
              <a:rPr lang="en-US" sz="2400" dirty="0"/>
              <a:t>along the inheritance hierarchy</a:t>
            </a:r>
          </a:p>
          <a:p>
            <a:r>
              <a:rPr lang="en-US" sz="2400" dirty="0"/>
              <a:t>In this way, when a method of the child class is executed (constructor included), the super-class is completely initialized already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D3FCC1-82EF-D64E-B888-768F80F89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Car()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(“Car”);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F79646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”);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// Which output?</a:t>
            </a:r>
          </a:p>
          <a:p>
            <a:pPr marL="0" indent="0">
              <a:buNone/>
            </a:pP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 c = new 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(); 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922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Dynamic binding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When using collections of objects belonging to a hierarchy of classes, methods actually called are known only at runtime. </a:t>
            </a:r>
          </a:p>
          <a:p>
            <a:r>
              <a:rPr lang="en-US" sz="2800" dirty="0">
                <a:latin typeface="Calibri"/>
                <a:cs typeface="Calibri"/>
              </a:rPr>
              <a:t>The same call (methods with the same signature) might have different results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polymorphism</a:t>
            </a:r>
            <a:r>
              <a:rPr lang="en-US" sz="2800" dirty="0">
                <a:latin typeface="Calibri"/>
                <a:cs typeface="Calibri"/>
              </a:rPr>
              <a:t>) depending on the actual class of the object.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* https://</a:t>
            </a:r>
            <a:r>
              <a:rPr lang="en-US" sz="2000" dirty="0" err="1">
                <a:cs typeface="Calibri"/>
              </a:rPr>
              <a:t>en.wikipedia.org</a:t>
            </a:r>
            <a:r>
              <a:rPr lang="en-US" sz="2000" dirty="0">
                <a:cs typeface="Calibri"/>
              </a:rPr>
              <a:t>/wiki/</a:t>
            </a:r>
            <a:r>
              <a:rPr lang="en-US" sz="2000" dirty="0" err="1">
                <a:cs typeface="Calibri"/>
              </a:rPr>
              <a:t>Late_binding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93F9C7-56C8-804A-9A21-599502278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Car[] garage = new Car[4];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garage[0] = new Car();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garage[1]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garage[2]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garage[3] = new Car();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for(Car c : garage)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Which method is actually called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 not knowable at compile time!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*/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7690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7169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pic>
        <p:nvPicPr>
          <p:cNvPr id="5" name="Content Placeholder 4" descr="Screen Shot 2017-03-03 at 14.47.4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503" r="-85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059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All objects can be seen as Object instances</a:t>
            </a:r>
          </a:p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Object defines basic services</a:t>
            </a:r>
            <a:r>
              <a:rPr lang="en-US" sz="2600" dirty="0"/>
              <a:t>, which are useful for all classes. They are often overridden in sub-classes. For example:</a:t>
            </a:r>
          </a:p>
          <a:p>
            <a:pPr lvl="1"/>
            <a:r>
              <a:rPr lang="en-US" sz="2600" dirty="0" err="1"/>
              <a:t>toString</a:t>
            </a:r>
            <a:r>
              <a:rPr lang="en-US" sz="2600" dirty="0"/>
              <a:t>(): returns a string representation</a:t>
            </a:r>
          </a:p>
          <a:p>
            <a:pPr lvl="1"/>
            <a:r>
              <a:rPr lang="it-IT" sz="2600" dirty="0" err="1"/>
              <a:t>equals</a:t>
            </a:r>
            <a:r>
              <a:rPr lang="it-IT" sz="2600" dirty="0"/>
              <a:t>(Object o): </a:t>
            </a:r>
            <a:r>
              <a:rPr lang="it-IT" sz="2600" dirty="0" err="1"/>
              <a:t>tests</a:t>
            </a:r>
            <a:r>
              <a:rPr lang="it-IT" sz="2600" dirty="0"/>
              <a:t> </a:t>
            </a:r>
            <a:r>
              <a:rPr lang="it-IT" sz="2600" dirty="0" err="1"/>
              <a:t>equality</a:t>
            </a:r>
            <a:endParaRPr lang="it-IT" sz="2600" dirty="0"/>
          </a:p>
          <a:p>
            <a:pPr lvl="1"/>
            <a:r>
              <a:rPr lang="it-IT" sz="2600" dirty="0"/>
              <a:t>clone(): </a:t>
            </a:r>
            <a:r>
              <a:rPr lang="it-IT" sz="2600" dirty="0" err="1"/>
              <a:t>returns</a:t>
            </a:r>
            <a:r>
              <a:rPr lang="it-IT" sz="2600" dirty="0"/>
              <a:t> a </a:t>
            </a:r>
            <a:r>
              <a:rPr lang="it-IT" sz="2600" dirty="0" err="1"/>
              <a:t>shallow</a:t>
            </a:r>
            <a:r>
              <a:rPr lang="it-IT" sz="2600" dirty="0"/>
              <a:t> copy of the </a:t>
            </a:r>
            <a:r>
              <a:rPr lang="it-IT" sz="2600" dirty="0" err="1"/>
              <a:t>object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495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licencePlate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public String </a:t>
            </a:r>
            <a:r>
              <a:rPr lang="en-US" sz="1800" b="1" dirty="0" err="1">
                <a:latin typeface="Consolas"/>
                <a:cs typeface="Consolas"/>
              </a:rPr>
              <a:t>toString</a:t>
            </a:r>
            <a:r>
              <a:rPr lang="en-US" sz="1800" b="1" dirty="0">
                <a:latin typeface="Consolas"/>
                <a:cs typeface="Consolas"/>
              </a:rPr>
              <a:t>(){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	return “[Car] ” + </a:t>
            </a:r>
            <a:r>
              <a:rPr lang="en-US" sz="1800" b="1" dirty="0" err="1">
                <a:latin typeface="Consolas"/>
                <a:cs typeface="Consolas"/>
              </a:rPr>
              <a:t>licencePlate</a:t>
            </a:r>
            <a:r>
              <a:rPr lang="en-US" sz="1800" b="1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Car c = new Car();</a:t>
            </a: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(Object) call</a:t>
            </a: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(c);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(String) call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latin typeface="Consolas"/>
                <a:cs typeface="Consolas"/>
              </a:rPr>
              <a:t>c.toString</a:t>
            </a:r>
            <a:r>
              <a:rPr lang="en-US" sz="18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45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private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public </a:t>
            </a:r>
            <a:r>
              <a:rPr lang="it-IT" sz="1800" dirty="0" err="1">
                <a:latin typeface="Consolas"/>
                <a:cs typeface="Consolas"/>
              </a:rPr>
              <a:t>class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App</a:t>
            </a:r>
            <a:r>
              <a:rPr lang="it-IT" sz="18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public </a:t>
            </a:r>
            <a:r>
              <a:rPr lang="it-IT" sz="1800" dirty="0" err="1">
                <a:latin typeface="Consolas"/>
                <a:cs typeface="Consolas"/>
              </a:rPr>
              <a:t>static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void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main</a:t>
            </a:r>
            <a:r>
              <a:rPr lang="it-IT" sz="1800" dirty="0">
                <a:latin typeface="Consolas"/>
                <a:cs typeface="Consolas"/>
              </a:rPr>
              <a:t>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[] </a:t>
            </a:r>
            <a:r>
              <a:rPr lang="it-IT" sz="1800" dirty="0" err="1">
                <a:latin typeface="Consolas"/>
                <a:cs typeface="Consolas"/>
              </a:rPr>
              <a:t>args</a:t>
            </a:r>
            <a:r>
              <a:rPr lang="it-IT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= “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”; 		/* Compiler 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error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c.setColor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(“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”); 	/* Works, 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Safe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313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c1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c2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(c1.equals(c2)); 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false!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9766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 be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overridden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Car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(Car)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408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999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Java is a strictly typed language. Each variable has a type!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float f;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4.7;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			//OK!     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= “hello!”;       //!OK </a:t>
            </a:r>
          </a:p>
          <a:p>
            <a:endParaRPr lang="it-IT" sz="2600" dirty="0"/>
          </a:p>
          <a:p>
            <a:pPr marL="0" indent="0">
              <a:buNone/>
            </a:pPr>
            <a:r>
              <a:rPr lang="mr-IN" sz="2600" dirty="0" err="1"/>
              <a:t>Car</a:t>
            </a:r>
            <a:r>
              <a:rPr lang="mr-IN" sz="2600" dirty="0"/>
              <a:t> </a:t>
            </a:r>
            <a:r>
              <a:rPr lang="mr-IN" sz="2600" dirty="0" err="1"/>
              <a:t>c</a:t>
            </a:r>
            <a:r>
              <a:rPr lang="it-IT" sz="2600" dirty="0"/>
              <a:t>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new Car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//OK!</a:t>
            </a:r>
            <a:endParaRPr lang="it-IT" sz="2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new String();  //!OK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15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c1 = new Car();      // OK!</a:t>
            </a:r>
          </a:p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c2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(); // OK!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But also</a:t>
            </a:r>
            <a:r>
              <a:rPr lang="mr-IN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Car c3 = new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853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Car c3 = new </a:t>
            </a:r>
            <a:r>
              <a:rPr lang="it-IT" sz="2000" dirty="0" err="1">
                <a:solidFill>
                  <a:srgbClr val="E46C0A"/>
                </a:solidFill>
                <a:latin typeface="Courier"/>
                <a:cs typeface="Courier"/>
              </a:rPr>
              <a:t>SDcar</a:t>
            </a: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r>
              <a:rPr lang="en-US" sz="2000" dirty="0"/>
              <a:t>Specialization defines a sub-typing relationship (</a:t>
            </a:r>
            <a:r>
              <a:rPr lang="en-US" sz="2000" dirty="0">
                <a:solidFill>
                  <a:srgbClr val="E46C0A"/>
                </a:solidFill>
              </a:rPr>
              <a:t>is a </a:t>
            </a:r>
            <a:r>
              <a:rPr lang="en-US" sz="2000" dirty="0"/>
              <a:t>).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All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 are Car(s). Not all Car(s) are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(s).</a:t>
            </a:r>
          </a:p>
          <a:p>
            <a:pPr marL="0" indent="0">
              <a:buNone/>
            </a:pPr>
            <a:endParaRPr lang="en-US" sz="2000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Upcasting and </a:t>
            </a:r>
            <a:r>
              <a:rPr lang="en-US" sz="2000" dirty="0" err="1">
                <a:solidFill>
                  <a:srgbClr val="E46C0A"/>
                </a:solidFill>
              </a:rPr>
              <a:t>downcasting</a:t>
            </a:r>
            <a:r>
              <a:rPr lang="en-US" sz="2000" dirty="0">
                <a:solidFill>
                  <a:srgbClr val="E46C0A"/>
                </a:solidFill>
              </a:rPr>
              <a:t> refer to the possibility of changing the reference type of a given object. </a:t>
            </a:r>
            <a:r>
              <a:rPr lang="en-US" sz="2000" dirty="0"/>
              <a:t>Upcasting consists in using more general references, while </a:t>
            </a:r>
            <a:r>
              <a:rPr lang="en-US" sz="2000" dirty="0" err="1"/>
              <a:t>downcasting</a:t>
            </a:r>
            <a:r>
              <a:rPr lang="en-US" sz="2000" dirty="0"/>
              <a:t> more specific references.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C283EF-97FB-BB47-B082-4D1D6B22F89B}"/>
              </a:ext>
            </a:extLst>
          </p:cNvPr>
          <p:cNvSpPr/>
          <p:nvPr/>
        </p:nvSpPr>
        <p:spPr>
          <a:xfrm>
            <a:off x="4463480" y="2916325"/>
            <a:ext cx="4680520" cy="33123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E308D6-2A6B-4E43-8914-C2CCE97A07C1}"/>
              </a:ext>
            </a:extLst>
          </p:cNvPr>
          <p:cNvSpPr/>
          <p:nvPr/>
        </p:nvSpPr>
        <p:spPr>
          <a:xfrm>
            <a:off x="5687616" y="3866069"/>
            <a:ext cx="2960712" cy="20246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40FA8-3D50-4645-9593-380830093D75}"/>
              </a:ext>
            </a:extLst>
          </p:cNvPr>
          <p:cNvSpPr txBox="1"/>
          <p:nvPr/>
        </p:nvSpPr>
        <p:spPr>
          <a:xfrm>
            <a:off x="7127776" y="509020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SDCar</a:t>
            </a:r>
            <a:r>
              <a:rPr lang="en-US" dirty="0"/>
              <a:t>(s)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6C0AE3-A645-8844-926D-2F2A44FAACB3}"/>
              </a:ext>
            </a:extLst>
          </p:cNvPr>
          <p:cNvCxnSpPr/>
          <p:nvPr/>
        </p:nvCxnSpPr>
        <p:spPr>
          <a:xfrm>
            <a:off x="5327576" y="3938077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3D86AC-232B-1642-AF50-A75917E4776D}"/>
              </a:ext>
            </a:extLst>
          </p:cNvPr>
          <p:cNvCxnSpPr/>
          <p:nvPr/>
        </p:nvCxnSpPr>
        <p:spPr>
          <a:xfrm flipH="1" flipV="1">
            <a:off x="5975648" y="3578037"/>
            <a:ext cx="12241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29053-762E-1C40-B8FF-55541B16A9F1}"/>
              </a:ext>
            </a:extLst>
          </p:cNvPr>
          <p:cNvSpPr txBox="1"/>
          <p:nvPr/>
        </p:nvSpPr>
        <p:spPr>
          <a:xfrm>
            <a:off x="6479704" y="343402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Upcast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99B2A-1CA6-054D-97E6-AAC0C2F80281}"/>
              </a:ext>
            </a:extLst>
          </p:cNvPr>
          <p:cNvSpPr txBox="1"/>
          <p:nvPr/>
        </p:nvSpPr>
        <p:spPr>
          <a:xfrm>
            <a:off x="4679504" y="4298117"/>
            <a:ext cx="111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Downcast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A51E52F2-99E9-484D-B58C-C08A56DD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93809" y="6489026"/>
            <a:ext cx="4850191" cy="365125"/>
          </a:xfrm>
        </p:spPr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94BEBD-E595-684B-8C5E-F0CDF79B7123}"/>
              </a:ext>
            </a:extLst>
          </p:cNvPr>
          <p:cNvSpPr txBox="1"/>
          <p:nvPr/>
        </p:nvSpPr>
        <p:spPr>
          <a:xfrm>
            <a:off x="7716625" y="604882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Car(s)</a:t>
            </a:r>
          </a:p>
        </p:txBody>
      </p:sp>
    </p:spTree>
    <p:extLst>
      <p:ext uri="{BB962C8B-B14F-4D97-AF65-F5344CB8AC3E}">
        <p14:creationId xmlns:p14="http://schemas.microsoft.com/office/powerpoint/2010/main" val="1309279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2E1-0254-6844-992F-AC9A26DA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EE299-2450-5245-927F-4E7D5655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76</a:t>
            </a:fld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85F0D9-A3C9-294D-86E8-5FF7321DBE49}"/>
              </a:ext>
            </a:extLst>
          </p:cNvPr>
          <p:cNvSpPr/>
          <p:nvPr/>
        </p:nvSpPr>
        <p:spPr>
          <a:xfrm>
            <a:off x="3152533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48091-21DF-DC43-A983-C83EEFFAFBC2}"/>
              </a:ext>
            </a:extLst>
          </p:cNvPr>
          <p:cNvSpPr/>
          <p:nvPr/>
        </p:nvSpPr>
        <p:spPr>
          <a:xfrm>
            <a:off x="3656589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1C827C-A433-A34B-949A-A9F6564FAEB0}"/>
              </a:ext>
            </a:extLst>
          </p:cNvPr>
          <p:cNvSpPr/>
          <p:nvPr/>
        </p:nvSpPr>
        <p:spPr>
          <a:xfrm>
            <a:off x="3152533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84583-CDD8-674E-ACEA-A9111BBC5F14}"/>
              </a:ext>
            </a:extLst>
          </p:cNvPr>
          <p:cNvSpPr/>
          <p:nvPr/>
        </p:nvSpPr>
        <p:spPr>
          <a:xfrm>
            <a:off x="3656589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AAF67-304B-5041-B9E4-31618AC1476D}"/>
              </a:ext>
            </a:extLst>
          </p:cNvPr>
          <p:cNvSpPr/>
          <p:nvPr/>
        </p:nvSpPr>
        <p:spPr>
          <a:xfrm>
            <a:off x="3140872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90AAD4-3FCA-2B42-938B-5E27E028A069}"/>
              </a:ext>
            </a:extLst>
          </p:cNvPr>
          <p:cNvSpPr/>
          <p:nvPr/>
        </p:nvSpPr>
        <p:spPr>
          <a:xfrm>
            <a:off x="3644928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63CA2-EC15-C248-BC44-F5BB9C5F197B}"/>
              </a:ext>
            </a:extLst>
          </p:cNvPr>
          <p:cNvSpPr/>
          <p:nvPr/>
        </p:nvSpPr>
        <p:spPr>
          <a:xfrm>
            <a:off x="1242721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38875D-7606-A048-A89E-F2356112EFA2}"/>
              </a:ext>
            </a:extLst>
          </p:cNvPr>
          <p:cNvSpPr/>
          <p:nvPr/>
        </p:nvSpPr>
        <p:spPr>
          <a:xfrm>
            <a:off x="1746777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0B478-1291-9F47-ABB7-B43525BD7BCE}"/>
              </a:ext>
            </a:extLst>
          </p:cNvPr>
          <p:cNvSpPr/>
          <p:nvPr/>
        </p:nvSpPr>
        <p:spPr>
          <a:xfrm>
            <a:off x="1242721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13B74-2A7D-6942-82CE-7D62A1EDE92B}"/>
              </a:ext>
            </a:extLst>
          </p:cNvPr>
          <p:cNvSpPr/>
          <p:nvPr/>
        </p:nvSpPr>
        <p:spPr>
          <a:xfrm>
            <a:off x="1746777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71A9-F182-6D42-B4B9-DE5B82884D29}"/>
              </a:ext>
            </a:extLst>
          </p:cNvPr>
          <p:cNvSpPr txBox="1"/>
          <p:nvPr/>
        </p:nvSpPr>
        <p:spPr>
          <a:xfrm>
            <a:off x="996443" y="1632971"/>
            <a:ext cx="1634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general </a:t>
            </a:r>
          </a:p>
          <a:p>
            <a:r>
              <a:rPr lang="it-IT" dirty="0"/>
              <a:t>Reference (Car)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BA1B5-F561-C644-8CB2-CC388AAC9902}"/>
              </a:ext>
            </a:extLst>
          </p:cNvPr>
          <p:cNvSpPr txBox="1"/>
          <p:nvPr/>
        </p:nvSpPr>
        <p:spPr>
          <a:xfrm>
            <a:off x="2906255" y="1632971"/>
            <a:ext cx="188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</a:t>
            </a:r>
            <a:r>
              <a:rPr lang="it-IT" dirty="0" err="1"/>
              <a:t>specific</a:t>
            </a:r>
            <a:r>
              <a:rPr lang="it-IT" dirty="0"/>
              <a:t> </a:t>
            </a:r>
          </a:p>
          <a:p>
            <a:r>
              <a:rPr lang="it-IT" dirty="0"/>
              <a:t>Reference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2FC21-CC2F-4246-A437-9100BF8D29B9}"/>
              </a:ext>
            </a:extLst>
          </p:cNvPr>
          <p:cNvSpPr/>
          <p:nvPr/>
        </p:nvSpPr>
        <p:spPr>
          <a:xfrm>
            <a:off x="990693" y="2298315"/>
            <a:ext cx="1349059" cy="20667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98E79A-BA8F-0C4C-95C9-C1385BB07E16}"/>
              </a:ext>
            </a:extLst>
          </p:cNvPr>
          <p:cNvSpPr/>
          <p:nvPr/>
        </p:nvSpPr>
        <p:spPr>
          <a:xfrm>
            <a:off x="2912637" y="2298315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FB8102-9F9C-FA4E-9379-3A0D1EF76A9E}"/>
              </a:ext>
            </a:extLst>
          </p:cNvPr>
          <p:cNvSpPr/>
          <p:nvPr/>
        </p:nvSpPr>
        <p:spPr>
          <a:xfrm>
            <a:off x="6612096" y="2492896"/>
            <a:ext cx="360040" cy="7920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22CDDE-4373-704A-9A41-63AF90753CBB}"/>
              </a:ext>
            </a:extLst>
          </p:cNvPr>
          <p:cNvSpPr/>
          <p:nvPr/>
        </p:nvSpPr>
        <p:spPr>
          <a:xfrm>
            <a:off x="7116152" y="2492896"/>
            <a:ext cx="360040" cy="792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A1CDBA-2BD3-C54B-9027-4F898470A798}"/>
              </a:ext>
            </a:extLst>
          </p:cNvPr>
          <p:cNvSpPr/>
          <p:nvPr/>
        </p:nvSpPr>
        <p:spPr>
          <a:xfrm>
            <a:off x="6612096" y="3386113"/>
            <a:ext cx="360040" cy="79208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B8C20E-8AA3-8346-9E45-0036597E32B7}"/>
              </a:ext>
            </a:extLst>
          </p:cNvPr>
          <p:cNvSpPr/>
          <p:nvPr/>
        </p:nvSpPr>
        <p:spPr>
          <a:xfrm>
            <a:off x="7116152" y="3386113"/>
            <a:ext cx="360040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2ED33D-E637-EB4E-92C7-326A1044A3B7}"/>
              </a:ext>
            </a:extLst>
          </p:cNvPr>
          <p:cNvSpPr/>
          <p:nvPr/>
        </p:nvSpPr>
        <p:spPr>
          <a:xfrm>
            <a:off x="6600435" y="4279330"/>
            <a:ext cx="360040" cy="79208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55647E-CD1D-CE49-B90D-826A0BFC9972}"/>
              </a:ext>
            </a:extLst>
          </p:cNvPr>
          <p:cNvSpPr/>
          <p:nvPr/>
        </p:nvSpPr>
        <p:spPr>
          <a:xfrm>
            <a:off x="7104491" y="4279330"/>
            <a:ext cx="360040" cy="792088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8E29B9-1E81-AF40-A176-DDA28225514E}"/>
              </a:ext>
            </a:extLst>
          </p:cNvPr>
          <p:cNvSpPr/>
          <p:nvPr/>
        </p:nvSpPr>
        <p:spPr>
          <a:xfrm>
            <a:off x="6372200" y="2298315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74F8D-08C5-1F40-9C9F-B7EAEE93A545}"/>
              </a:ext>
            </a:extLst>
          </p:cNvPr>
          <p:cNvSpPr txBox="1"/>
          <p:nvPr/>
        </p:nvSpPr>
        <p:spPr>
          <a:xfrm>
            <a:off x="5870552" y="1771470"/>
            <a:ext cx="305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608139-3720-CA4B-B20F-C785CB945668}"/>
              </a:ext>
            </a:extLst>
          </p:cNvPr>
          <p:cNvCxnSpPr>
            <a:cxnSpLocks/>
          </p:cNvCxnSpPr>
          <p:nvPr/>
        </p:nvCxnSpPr>
        <p:spPr>
          <a:xfrm>
            <a:off x="457200" y="4725144"/>
            <a:ext cx="24554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F7B08-704D-504A-8ADE-878D1FA3CE2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656589" y="4675374"/>
            <a:ext cx="34479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916167-1C63-3745-9EF6-40C779C56E83}"/>
              </a:ext>
            </a:extLst>
          </p:cNvPr>
          <p:cNvCxnSpPr>
            <a:cxnSpLocks/>
          </p:cNvCxnSpPr>
          <p:nvPr/>
        </p:nvCxnSpPr>
        <p:spPr>
          <a:xfrm>
            <a:off x="457200" y="3789040"/>
            <a:ext cx="53349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4B947F-6F5A-4944-BA93-4C3C26172C52}"/>
              </a:ext>
            </a:extLst>
          </p:cNvPr>
          <p:cNvCxnSpPr>
            <a:cxnSpLocks/>
          </p:cNvCxnSpPr>
          <p:nvPr/>
        </p:nvCxnSpPr>
        <p:spPr>
          <a:xfrm>
            <a:off x="1746777" y="3807066"/>
            <a:ext cx="115947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48B282-609C-294F-8CF2-6092421F8949}"/>
              </a:ext>
            </a:extLst>
          </p:cNvPr>
          <p:cNvCxnSpPr/>
          <p:nvPr/>
        </p:nvCxnSpPr>
        <p:spPr>
          <a:xfrm>
            <a:off x="3656589" y="3789040"/>
            <a:ext cx="2943846" cy="1802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9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from a more specific type to a more general type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well: reference type and object type are separate concepts. Object referenced by ‘c’ continues to be of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type! Only the interface changes!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93748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dependable</a:t>
            </a:r>
          </a:p>
          <a:p>
            <a:pPr lvl="1"/>
            <a:r>
              <a:rPr lang="en-US" dirty="0"/>
              <a:t>It is always true that an </a:t>
            </a:r>
            <a:r>
              <a:rPr lang="en-US" dirty="0" err="1"/>
              <a:t>SDCar</a:t>
            </a:r>
            <a:r>
              <a:rPr lang="en-US" dirty="0"/>
              <a:t> is a Car too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automatic 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Car c = new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112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79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645024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OK!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c2 = c1;  // </a:t>
            </a:r>
            <a:r>
              <a:rPr lang="en-US" sz="2000" dirty="0" err="1">
                <a:latin typeface="Courier"/>
                <a:cs typeface="Courier"/>
              </a:rPr>
              <a:t>Upcast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Car interface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does not provide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turnSDOn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() call)</a:t>
            </a:r>
          </a:p>
        </p:txBody>
      </p:sp>
    </p:spTree>
    <p:extLst>
      <p:ext uri="{BB962C8B-B14F-4D97-AF65-F5344CB8AC3E}">
        <p14:creationId xmlns:p14="http://schemas.microsoft.com/office/powerpoint/2010/main" val="91338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  <p:pic>
        <p:nvPicPr>
          <p:cNvPr id="6" name="Content Placeholder 5" descr="Screen Shot 2017-02-13 at 18.14.11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839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from a more general type (super-type) to a more specific type (sub-type)</a:t>
            </a:r>
          </a:p>
          <a:p>
            <a:pPr lvl="1"/>
            <a:r>
              <a:rPr lang="en-US" dirty="0"/>
              <a:t>Reference type and object type do not change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MUST be explicit</a:t>
            </a:r>
          </a:p>
          <a:p>
            <a:pPr lvl="1"/>
            <a:r>
              <a:rPr lang="en-US" dirty="0"/>
              <a:t>It’s a risky operation, no automatic conversion provided by the compiler (it’s up to you!)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0803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81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828181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Accidentally OK! The object referenced by c1 was actually of class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SDCar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3607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82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645024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Car();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// Run time error!</a:t>
            </a: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02104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is 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Compilers aid developers in writing working code. </a:t>
            </a:r>
            <a:r>
              <a:rPr lang="en-US" dirty="0">
                <a:solidFill>
                  <a:srgbClr val="E46C0A"/>
                </a:solidFill>
              </a:rPr>
              <a:t>Runtime errors cannot be identified by compilers. Developers must be careful! 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E46C0A"/>
                </a:solidFill>
              </a:rPr>
              <a:t>instanceof</a:t>
            </a:r>
            <a:r>
              <a:rPr lang="en-US" dirty="0">
                <a:solidFill>
                  <a:srgbClr val="E46C0A"/>
                </a:solidFill>
              </a:rPr>
              <a:t> </a:t>
            </a:r>
            <a:r>
              <a:rPr lang="en-US" dirty="0"/>
              <a:t>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Car c = new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if (c </a:t>
            </a:r>
            <a:r>
              <a:rPr lang="en-US" sz="2600" dirty="0" err="1">
                <a:solidFill>
                  <a:srgbClr val="E46C0A"/>
                </a:solidFill>
                <a:latin typeface="Consolas"/>
                <a:cs typeface="Consolas"/>
              </a:rPr>
              <a:t>instanceof</a:t>
            </a:r>
            <a:r>
              <a:rPr lang="en-US" sz="2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){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</a:t>
            </a:r>
            <a:r>
              <a:rPr lang="en-US" sz="2600" dirty="0">
                <a:latin typeface="Consolas"/>
                <a:cs typeface="Consolas"/>
              </a:rPr>
              <a:t> = (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 c;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sdc.turnSDOn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1050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</a:t>
            </a:r>
            <a:r>
              <a:rPr lang="en-US" dirty="0"/>
              <a:t> to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Each class is either directly or indirectly a subclass of Object</a:t>
            </a:r>
          </a:p>
          <a:p>
            <a:r>
              <a:rPr lang="en-US" dirty="0"/>
              <a:t>It is always possible to </a:t>
            </a:r>
            <a:r>
              <a:rPr lang="en-US" dirty="0" err="1"/>
              <a:t>upcast</a:t>
            </a:r>
            <a:r>
              <a:rPr lang="en-US" dirty="0"/>
              <a:t> any instance to Object type (see Collection)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 any = new </a:t>
            </a: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Object </a:t>
            </a:r>
            <a:r>
              <a:rPr lang="en-US" sz="2800" dirty="0" err="1">
                <a:latin typeface="Consolas"/>
                <a:cs typeface="Consolas"/>
              </a:rPr>
              <a:t>obj</a:t>
            </a:r>
            <a:r>
              <a:rPr lang="en-US" sz="2800" dirty="0">
                <a:latin typeface="Consolas"/>
                <a:cs typeface="Consolas"/>
              </a:rPr>
              <a:t> = (Object)any;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197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 and Interfaces</a:t>
            </a:r>
          </a:p>
        </p:txBody>
      </p:sp>
    </p:spTree>
    <p:extLst>
      <p:ext uri="{BB962C8B-B14F-4D97-AF65-F5344CB8AC3E}">
        <p14:creationId xmlns:p14="http://schemas.microsoft.com/office/powerpoint/2010/main" val="2323773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methods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an </a:t>
            </a:r>
            <a:r>
              <a:rPr lang="en-US" i="1" dirty="0">
                <a:latin typeface="Calibri"/>
                <a:cs typeface="Calibri"/>
              </a:rPr>
              <a:t>object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latin typeface="Calibri"/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Person p;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Similarly, 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 </a:t>
            </a:r>
            <a:r>
              <a:rPr lang="en-US" i="1" dirty="0">
                <a:latin typeface="Calibri"/>
                <a:cs typeface="Calibri"/>
              </a:rPr>
              <a:t>method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 </a:t>
            </a:r>
            <a:r>
              <a:rPr lang="en-US" dirty="0">
                <a:cs typeface="Calibri"/>
              </a:rPr>
              <a:t>(i.e., the body of the method is missing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latin typeface="Calibri"/>
                <a:cs typeface="Calibri"/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void draw(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 size);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A method that has been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declared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but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not defined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method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348313-231F-544A-9631-ADAAFEC6005A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86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676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87</a:t>
            </a:fld>
            <a:endParaRPr lang="en-US" sz="1400" dirty="0"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Any class containing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one or more abstract methods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class</a:t>
            </a:r>
          </a:p>
          <a:p>
            <a:r>
              <a:rPr lang="en-US" dirty="0">
                <a:cs typeface="Calibri"/>
              </a:rPr>
              <a:t>An abstract class is </a:t>
            </a:r>
            <a:r>
              <a:rPr lang="en-US" i="1" dirty="0">
                <a:cs typeface="Calibri"/>
              </a:rPr>
              <a:t>incomplete</a:t>
            </a:r>
            <a:r>
              <a:rPr lang="en-US" dirty="0">
                <a:cs typeface="Calibri"/>
              </a:rPr>
              <a:t> in the sense it has </a:t>
            </a:r>
            <a:r>
              <a:rPr lang="en-US" altLang="ja-JP" dirty="0">
                <a:cs typeface="Calibri"/>
              </a:rPr>
              <a:t>missing method bodies</a:t>
            </a:r>
            <a:endParaRPr lang="en-US" dirty="0">
              <a:solidFill>
                <a:srgbClr val="E46C0A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must declare the class with the keyword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 eaLnBrk="1" hangingPunct="1">
              <a:buClr>
                <a:srgbClr val="99CCFF"/>
              </a:buClr>
              <a:buFontTx/>
              <a:buChar char=" "/>
            </a:pPr>
            <a:r>
              <a:rPr lang="en-US" dirty="0">
                <a:latin typeface="Consolas"/>
                <a:cs typeface="Consolas"/>
              </a:rPr>
              <a:t>abstract class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 {...}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 cannot instantiate </a:t>
            </a:r>
            <a:r>
              <a:rPr lang="en-US" dirty="0">
                <a:latin typeface="Calibri"/>
                <a:cs typeface="Calibri"/>
              </a:rPr>
              <a:t>(create a new instance of) an abstract class</a:t>
            </a:r>
          </a:p>
        </p:txBody>
      </p:sp>
    </p:spTree>
    <p:extLst>
      <p:ext uri="{BB962C8B-B14F-4D97-AF65-F5344CB8AC3E}">
        <p14:creationId xmlns:p14="http://schemas.microsoft.com/office/powerpoint/2010/main" val="11094264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E6AFB58-377E-1744-B6E5-3255F15B8596}" type="slidenum">
              <a:rPr lang="en-US" sz="1400">
                <a:latin typeface="Arial" charset="0"/>
              </a:rPr>
              <a:pPr/>
              <a:t>88</a:t>
            </a:fld>
            <a:endParaRPr lang="en-US" sz="1400">
              <a:latin typeface="Arial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476091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You can extend (subclass) an abstract class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defines all the inherited abstract methods, it is </a:t>
            </a:r>
            <a:r>
              <a:rPr lang="en-US" altLang="ja-JP" dirty="0">
                <a:latin typeface="Calibri"/>
                <a:cs typeface="Calibri"/>
              </a:rPr>
              <a:t>concrete and can be instantiated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does </a:t>
            </a:r>
            <a:r>
              <a:rPr lang="en-US" i="1" dirty="0">
                <a:latin typeface="Calibri"/>
                <a:cs typeface="Calibri"/>
              </a:rPr>
              <a:t>not</a:t>
            </a:r>
            <a:r>
              <a:rPr lang="en-US" dirty="0">
                <a:latin typeface="Calibri"/>
                <a:cs typeface="Calibri"/>
              </a:rPr>
              <a:t> define all the inherited abstract methods, it must be abstract too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can declare a class to be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even if it does not contain any abstract methods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just prevents the class from being instantiated</a:t>
            </a:r>
          </a:p>
        </p:txBody>
      </p:sp>
    </p:spTree>
    <p:extLst>
      <p:ext uri="{BB962C8B-B14F-4D97-AF65-F5344CB8AC3E}">
        <p14:creationId xmlns:p14="http://schemas.microsoft.com/office/powerpoint/2010/main" val="40543306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7073A00-3B92-4743-89E8-61B9B6CD1BCB}" type="slidenum">
              <a:rPr lang="en-US" sz="1400">
                <a:latin typeface="Arial" charset="0"/>
              </a:rPr>
              <a:pPr/>
              <a:t>89</a:t>
            </a:fld>
            <a:endParaRPr lang="en-US" sz="1400">
              <a:latin typeface="Arial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Why use abstract classes?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Suppose you wanted to create a class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Shape</a:t>
            </a:r>
            <a:r>
              <a:rPr lang="en-US" dirty="0">
                <a:latin typeface="Calibri"/>
                <a:cs typeface="Calibri"/>
              </a:rPr>
              <a:t>, with subclasses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Oval, Rectangle, Triangle, Hexagon</a:t>
            </a:r>
            <a:r>
              <a:rPr lang="en-US" dirty="0">
                <a:latin typeface="Calibri"/>
                <a:cs typeface="Calibri"/>
              </a:rPr>
              <a:t>, etc.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Each subclass has a method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draw() </a:t>
            </a:r>
            <a:r>
              <a:rPr lang="en-US" dirty="0">
                <a:latin typeface="Calibri"/>
                <a:cs typeface="Calibri"/>
              </a:rPr>
              <a:t>for representing its shape on a 2D graphic panel</a:t>
            </a:r>
          </a:p>
        </p:txBody>
      </p:sp>
    </p:spTree>
    <p:extLst>
      <p:ext uri="{BB962C8B-B14F-4D97-AF65-F5344CB8AC3E}">
        <p14:creationId xmlns:p14="http://schemas.microsoft.com/office/powerpoint/2010/main" val="175668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Constructor method contains operations we want to execute as soon as objects are created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dirty="0"/>
              <a:t>!)</a:t>
            </a:r>
            <a:endParaRPr lang="en-US" dirty="0">
              <a:solidFill>
                <a:srgbClr val="F79646"/>
              </a:solidFill>
            </a:endParaRPr>
          </a:p>
          <a:p>
            <a:r>
              <a:rPr lang="en-US" dirty="0"/>
              <a:t>If a constructor is not defined within a class, a default one (with no parameters) is defined.</a:t>
            </a:r>
          </a:p>
          <a:p>
            <a:r>
              <a:rPr lang="en-US" i="1" dirty="0"/>
              <a:t>Can be automatically generated in major 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696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90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Shape { ... }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 s;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Legal, but unwanted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();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   // Illegal, Shape does not have draw()</a:t>
            </a:r>
          </a:p>
        </p:txBody>
      </p:sp>
    </p:spTree>
    <p:extLst>
      <p:ext uri="{BB962C8B-B14F-4D97-AF65-F5344CB8AC3E}">
        <p14:creationId xmlns:p14="http://schemas.microsoft.com/office/powerpoint/2010/main" val="27777085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91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Same problem, another view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Shape[] shapes = new Shape[16];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shapes[0] = new Circle();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shapes[1] = new Star();</a:t>
            </a:r>
          </a:p>
          <a:p>
            <a:pPr marL="0" indent="0" eaLnBrk="1" hangingPunct="1">
              <a:buNone/>
            </a:pPr>
            <a:r>
              <a:rPr lang="mr-IN" sz="1800" dirty="0">
                <a:solidFill>
                  <a:srgbClr val="000000"/>
                </a:solidFill>
                <a:latin typeface="Consolas"/>
                <a:cs typeface="Consolas"/>
              </a:rPr>
              <a:t>…</a:t>
            </a: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for (Shape s : shapes)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();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buNone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677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23C1D92-EE58-6246-9F6B-BB400C2F8886}" type="slidenum">
              <a:rPr lang="en-US" sz="1400">
                <a:latin typeface="Arial" charset="0"/>
              </a:rPr>
              <a:pPr/>
              <a:t>92</a:t>
            </a:fld>
            <a:endParaRPr lang="en-US" sz="1400">
              <a:latin typeface="Arial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solution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abstract class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abstract void draw();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Illegal, Shape is abstract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();        // Legal, Shape does have draw()</a:t>
            </a:r>
            <a:endParaRPr lang="en-US" sz="1800" b="1" i="1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10438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C420-625F-FF4F-AFD4-A7286D8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291D-7BF0-9B49-A1B1-3CDB9732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shapes</a:t>
            </a:r>
            <a:r>
              <a:rPr lang="it-IT" dirty="0"/>
              <a:t>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[</a:t>
            </a:r>
            <a:r>
              <a:rPr lang="it-IT" dirty="0" err="1"/>
              <a:t>draw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 </a:t>
            </a:r>
          </a:p>
          <a:p>
            <a:pPr lvl="1"/>
            <a:r>
              <a:rPr lang="it-IT" dirty="0" err="1"/>
              <a:t>Setting</a:t>
            </a:r>
            <a:r>
              <a:rPr lang="it-IT" dirty="0"/>
              <a:t> a </a:t>
            </a:r>
            <a:r>
              <a:rPr lang="it-IT" dirty="0" err="1"/>
              <a:t>unique</a:t>
            </a:r>
            <a:r>
              <a:rPr lang="it-IT" dirty="0"/>
              <a:t> ID [</a:t>
            </a:r>
            <a:r>
              <a:rPr lang="it-IT" dirty="0" err="1"/>
              <a:t>setID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518A6C-5427-E443-8216-7CC7B13D2866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93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643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keep the Shape class abstract while providing a common implementation of the </a:t>
            </a:r>
            <a:r>
              <a:rPr lang="en-US" sz="1800" dirty="0" err="1"/>
              <a:t>setID</a:t>
            </a:r>
            <a:r>
              <a:rPr lang="en-US" sz="1800" dirty="0"/>
              <a:t>() method.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>
              <a:buAutoNum type="arabicPeriod"/>
            </a:pPr>
            <a:r>
              <a:rPr lang="en-US" sz="1800" dirty="0"/>
              <a:t>Shape cannot be instantiated</a:t>
            </a:r>
          </a:p>
          <a:p>
            <a:pPr>
              <a:buAutoNum type="arabicPeriod"/>
            </a:pPr>
            <a:r>
              <a:rPr lang="en-US" sz="1800" dirty="0"/>
              <a:t>Shape subclasses can redefine draw()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Drawbacks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We partially loose the possibility to define abstract concepts such as Shape. Now Shape contains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8FF59D1-59E1-924F-9BB2-58A1BC9D4EF8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470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use a Shape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Interface</a:t>
            </a:r>
            <a:r>
              <a:rPr lang="en-US" sz="1800" dirty="0"/>
              <a:t>. 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Interfaces are special classes for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declaring methods without supplying implementations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All their methods are implicitly public and abstract</a:t>
            </a:r>
          </a:p>
          <a:p>
            <a:r>
              <a:rPr lang="en-US" sz="1800" dirty="0">
                <a:cs typeface="Calibri"/>
              </a:rPr>
              <a:t>Interfaces cannot be instantiated because they do not contain actual code</a:t>
            </a:r>
          </a:p>
          <a:p>
            <a:r>
              <a:rPr lang="en-US" sz="1800" dirty="0">
                <a:cs typeface="Calibri"/>
              </a:rPr>
              <a:t>When a class implements an interface, 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it promises to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define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all the methods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declared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in the interface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interface Shape()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draw();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1400" dirty="0">
                <a:latin typeface="Consolas"/>
                <a:cs typeface="Consolas"/>
              </a:rPr>
              <a:t>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E1CDF17-4E02-5B4C-ABD9-F7B22136D28A}"/>
              </a:ext>
            </a:extLst>
          </p:cNvPr>
          <p:cNvSpPr/>
          <p:nvPr/>
        </p:nvSpPr>
        <p:spPr>
          <a:xfrm>
            <a:off x="8772364" y="1600200"/>
            <a:ext cx="133672" cy="466189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4AD6F-EB50-6D47-B98A-EDD30881412F}"/>
              </a:ext>
            </a:extLst>
          </p:cNvPr>
          <p:cNvSpPr txBox="1"/>
          <p:nvPr/>
        </p:nvSpPr>
        <p:spPr>
          <a:xfrm>
            <a:off x="6667500" y="6011996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Level of </a:t>
            </a:r>
            <a:r>
              <a:rPr lang="it-IT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abstraction</a:t>
            </a:r>
            <a:endParaRPr lang="it-IT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27C2B-4D33-534D-8CC2-153AA4384156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95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039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4C3E8C3-3685-2E40-A302-58278C5FCF76}" type="slidenum">
              <a:rPr lang="en-US" sz="1400">
                <a:latin typeface="Arial" charset="0"/>
              </a:rPr>
              <a:pPr/>
              <a:t>96</a:t>
            </a:fld>
            <a:endParaRPr lang="en-US" sz="1400">
              <a:latin typeface="Arial" charset="0"/>
            </a:endParaRP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/>
                <a:cs typeface="Calibri"/>
              </a:rPr>
              <a:t>Specialization and partial implementation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382000" cy="4572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specialized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Specializing an interface means adding new methods in derived interfaces. Overriding methods does not make sense in interfaces because code is absent.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partially implemented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Partial implementations of interfaces can be found in abstract classes. The unimplemented methods must be marked as abstract.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4776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C7FDE83-7A1F-4B46-BC2A-B32D90E4E6B5}" type="slidenum">
              <a:rPr lang="en-US" sz="1400">
                <a:latin typeface="Arial" charset="0"/>
              </a:rPr>
              <a:pPr/>
              <a:t>97</a:t>
            </a:fld>
            <a:endParaRPr lang="en-US" sz="1400">
              <a:latin typeface="Arial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Multiple inheritance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77200" cy="5257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 Java, a class can only extend one class, but can implement multiple interfaces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lets the class fill multiple </a:t>
            </a:r>
            <a:r>
              <a:rPr lang="en-US" altLang="ja-JP" i="1" dirty="0">
                <a:latin typeface="Calibri"/>
                <a:cs typeface="Calibri"/>
              </a:rPr>
              <a:t>roles </a:t>
            </a:r>
            <a:r>
              <a:rPr lang="en-US" altLang="ja-JP" dirty="0">
                <a:latin typeface="Calibri"/>
                <a:cs typeface="Calibri"/>
              </a:rPr>
              <a:t>(i.e., multiple set of methods)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In graphical interfaces (GUIs), it is common to have one class implementing several listeners (i.e., interfaces)</a:t>
            </a:r>
          </a:p>
          <a:p>
            <a:pPr marL="0" indent="0">
              <a:buNone/>
            </a:pPr>
            <a:br>
              <a:rPr lang="en-US" dirty="0">
                <a:latin typeface="Calibri"/>
                <a:cs typeface="Calibri"/>
              </a:rPr>
            </a:br>
            <a:r>
              <a:rPr lang="en-US" sz="2400" dirty="0">
                <a:latin typeface="Consolas"/>
                <a:cs typeface="Consolas"/>
              </a:rPr>
              <a:t>class Application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JFrame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2400" dirty="0">
                <a:latin typeface="Consolas"/>
                <a:cs typeface="Consolas"/>
              </a:rPr>
              <a:t>  ActionListener, </a:t>
            </a:r>
            <a:r>
              <a:rPr lang="en-US" sz="2400" dirty="0" err="1">
                <a:latin typeface="Consolas"/>
                <a:cs typeface="Consolas"/>
              </a:rPr>
              <a:t>KeyListener</a:t>
            </a:r>
            <a:r>
              <a:rPr lang="en-US" sz="2400" dirty="0">
                <a:latin typeface="Consolas"/>
                <a:cs typeface="Consolas"/>
              </a:rPr>
              <a:t> {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 ...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70010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Not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allowed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in Java!!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Only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one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can be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713670-84E6-6244-85B6-E38989D65219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10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implements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E821E-23E9-D747-8AB9-E6970B5C13E5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99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46767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Nicola.thmx</Template>
  <TotalTime>8314</TotalTime>
  <Words>6845</Words>
  <Application>Microsoft Macintosh PowerPoint</Application>
  <PresentationFormat>On-screen Show (4:3)</PresentationFormat>
  <Paragraphs>1291</Paragraphs>
  <Slides>120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9" baseType="lpstr">
      <vt:lpstr>Arial</vt:lpstr>
      <vt:lpstr>Calibri</vt:lpstr>
      <vt:lpstr>Consolas</vt:lpstr>
      <vt:lpstr>Courier</vt:lpstr>
      <vt:lpstr>Times</vt:lpstr>
      <vt:lpstr>Times New Roman</vt:lpstr>
      <vt:lpstr>Trebuchet MS</vt:lpstr>
      <vt:lpstr>Wingdings</vt:lpstr>
      <vt:lpstr>Nicola</vt:lpstr>
      <vt:lpstr>Java Object Oriented</vt:lpstr>
      <vt:lpstr>Classes and Objects</vt:lpstr>
      <vt:lpstr>Class</vt:lpstr>
      <vt:lpstr>Class</vt:lpstr>
      <vt:lpstr>Class Definition</vt:lpstr>
      <vt:lpstr>Information hiding</vt:lpstr>
      <vt:lpstr>Information hiding</vt:lpstr>
      <vt:lpstr>Visibility</vt:lpstr>
      <vt:lpstr>Constructors</vt:lpstr>
      <vt:lpstr>Getters and Setters</vt:lpstr>
      <vt:lpstr>toString()</vt:lpstr>
      <vt:lpstr>toString()</vt:lpstr>
      <vt:lpstr>Method Overloading</vt:lpstr>
      <vt:lpstr>Method Overloading</vt:lpstr>
      <vt:lpstr>Object definition</vt:lpstr>
      <vt:lpstr>Object creation</vt:lpstr>
      <vt:lpstr>The keyword new</vt:lpstr>
      <vt:lpstr>Constructors</vt:lpstr>
      <vt:lpstr>Constructors</vt:lpstr>
      <vt:lpstr>Constructors</vt:lpstr>
      <vt:lpstr>Constructors</vt:lpstr>
      <vt:lpstr>The keyword this</vt:lpstr>
      <vt:lpstr>Objects destruction</vt:lpstr>
      <vt:lpstr>Operations on references</vt:lpstr>
      <vt:lpstr>Combining dotted notations</vt:lpstr>
      <vt:lpstr>Static attributes and methods </vt:lpstr>
      <vt:lpstr>Static attributes and methods </vt:lpstr>
      <vt:lpstr>Static attributes and methods </vt:lpstr>
      <vt:lpstr>Wrapper Classes</vt:lpstr>
      <vt:lpstr>Wrapper Classes</vt:lpstr>
      <vt:lpstr>Wrapper Classes</vt:lpstr>
      <vt:lpstr>Conversions</vt:lpstr>
      <vt:lpstr>Auto boxing/unboxing</vt:lpstr>
      <vt:lpstr>Auto boxing</vt:lpstr>
      <vt:lpstr>Package</vt:lpstr>
      <vt:lpstr>Motivation</vt:lpstr>
      <vt:lpstr>Package </vt:lpstr>
      <vt:lpstr>Package names</vt:lpstr>
      <vt:lpstr> Definition and usage  </vt:lpstr>
      <vt:lpstr>Access to a class in a package </vt:lpstr>
      <vt:lpstr>Package and scope</vt:lpstr>
      <vt:lpstr>Inheritance</vt:lpstr>
      <vt:lpstr>Motivation</vt:lpstr>
      <vt:lpstr>Motivation</vt:lpstr>
      <vt:lpstr>Inheritance</vt:lpstr>
      <vt:lpstr>Example I (extension)</vt:lpstr>
      <vt:lpstr>Example II (override)</vt:lpstr>
      <vt:lpstr>Example III (override)</vt:lpstr>
      <vt:lpstr>Class SDCar</vt:lpstr>
      <vt:lpstr>this and super</vt:lpstr>
      <vt:lpstr>Terminology</vt:lpstr>
      <vt:lpstr>Visibility and Inheritance</vt:lpstr>
      <vt:lpstr>Recap</vt:lpstr>
      <vt:lpstr>Visibility</vt:lpstr>
      <vt:lpstr>Visibility</vt:lpstr>
      <vt:lpstr>Visibility</vt:lpstr>
      <vt:lpstr>Inheritance and constructors</vt:lpstr>
      <vt:lpstr>Construction of child objects</vt:lpstr>
      <vt:lpstr>super()</vt:lpstr>
      <vt:lpstr>Example</vt:lpstr>
      <vt:lpstr>Example</vt:lpstr>
      <vt:lpstr>Example</vt:lpstr>
      <vt:lpstr>Example</vt:lpstr>
      <vt:lpstr>Construction of child objects</vt:lpstr>
      <vt:lpstr>Dynamic binding and polymorphism</vt:lpstr>
      <vt:lpstr>Object</vt:lpstr>
      <vt:lpstr>Java.lang.Object</vt:lpstr>
      <vt:lpstr>Java.lang.Object</vt:lpstr>
      <vt:lpstr>toString()</vt:lpstr>
      <vt:lpstr>equals(Object o)</vt:lpstr>
      <vt:lpstr>equals(Object o)</vt:lpstr>
      <vt:lpstr>Casting</vt:lpstr>
      <vt:lpstr>Types</vt:lpstr>
      <vt:lpstr>Upcasting and Downcasting</vt:lpstr>
      <vt:lpstr>Upcasting and Downcasting</vt:lpstr>
      <vt:lpstr>Upcasting and Downcasting</vt:lpstr>
      <vt:lpstr>Upcasting</vt:lpstr>
      <vt:lpstr>Upcasting</vt:lpstr>
      <vt:lpstr>Example</vt:lpstr>
      <vt:lpstr>Downcasting</vt:lpstr>
      <vt:lpstr>Example</vt:lpstr>
      <vt:lpstr>Example</vt:lpstr>
      <vt:lpstr>Runtime is evil</vt:lpstr>
      <vt:lpstr>Upcast to object</vt:lpstr>
      <vt:lpstr>Abstract Classes and Interfaces</vt:lpstr>
      <vt:lpstr>Abstract methods</vt:lpstr>
      <vt:lpstr>Abstract classes</vt:lpstr>
      <vt:lpstr>Abstract classes</vt:lpstr>
      <vt:lpstr>Why use abstract classes?</vt:lpstr>
      <vt:lpstr>A problem</vt:lpstr>
      <vt:lpstr>Same problem, another view</vt:lpstr>
      <vt:lpstr>A solution</vt:lpstr>
      <vt:lpstr>Another problem</vt:lpstr>
      <vt:lpstr>A solution</vt:lpstr>
      <vt:lpstr>A better solution</vt:lpstr>
      <vt:lpstr>Specialization and partial implementation</vt:lpstr>
      <vt:lpstr>Multiple inheritance</vt:lpstr>
      <vt:lpstr>Multiple inheritance</vt:lpstr>
      <vt:lpstr>Multiple inheritance</vt:lpstr>
      <vt:lpstr>Interfaces and instanceof</vt:lpstr>
      <vt:lpstr>Modelling Object Oriented Software</vt:lpstr>
      <vt:lpstr>Waterfall model</vt:lpstr>
      <vt:lpstr>Software life-cycle costs</vt:lpstr>
      <vt:lpstr>Failure rates of software projects</vt:lpstr>
      <vt:lpstr>Root causes of failures</vt:lpstr>
      <vt:lpstr>So what?</vt:lpstr>
      <vt:lpstr>Iterative development models</vt:lpstr>
      <vt:lpstr>Modelling tools and languages</vt:lpstr>
      <vt:lpstr>UML</vt:lpstr>
      <vt:lpstr>UML benefits</vt:lpstr>
      <vt:lpstr>UML diagrams</vt:lpstr>
      <vt:lpstr>Class diagram</vt:lpstr>
      <vt:lpstr>Class</vt:lpstr>
      <vt:lpstr>Hierachy</vt:lpstr>
      <vt:lpstr>Abstract class</vt:lpstr>
      <vt:lpstr>Association</vt:lpstr>
      <vt:lpstr>Association</vt:lpstr>
      <vt:lpstr>Interfaces</vt:lpstr>
      <vt:lpstr>A complete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alla Programmazione ad Oggetti</dc:title>
  <dc:creator>giacomo</dc:creator>
  <cp:lastModifiedBy>Microsoft Office User</cp:lastModifiedBy>
  <cp:revision>425</cp:revision>
  <cp:lastPrinted>2019-03-13T12:08:00Z</cp:lastPrinted>
  <dcterms:created xsi:type="dcterms:W3CDTF">2011-09-06T09:06:15Z</dcterms:created>
  <dcterms:modified xsi:type="dcterms:W3CDTF">2021-09-24T09:27:27Z</dcterms:modified>
</cp:coreProperties>
</file>